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9" r:id="rId3"/>
    <p:sldId id="262" r:id="rId4"/>
    <p:sldId id="268" r:id="rId5"/>
    <p:sldId id="269" r:id="rId6"/>
    <p:sldId id="270" r:id="rId7"/>
    <p:sldId id="267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8840"/>
    <a:srgbClr val="93BB54"/>
    <a:srgbClr val="C49E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9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806064-D094-DA86-6C22-C9CFC529A6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7893" y="2139929"/>
            <a:ext cx="2496212" cy="178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19/05/2026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3">
            <a:extLst>
              <a:ext uri="{FF2B5EF4-FFF2-40B4-BE49-F238E27FC236}">
                <a16:creationId xmlns:a16="http://schemas.microsoft.com/office/drawing/2014/main" id="{9C8D3793-EBDF-5E1F-3996-1011F5B46289}"/>
              </a:ext>
            </a:extLst>
          </p:cNvPr>
          <p:cNvSpPr txBox="1">
            <a:spLocks/>
          </p:cNvSpPr>
          <p:nvPr/>
        </p:nvSpPr>
        <p:spPr>
          <a:xfrm>
            <a:off x="1526108" y="1561260"/>
            <a:ext cx="8745637" cy="140510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Ranking de </a:t>
            </a:r>
            <a:b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</a:br>
            <a: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Creadores de Mercado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7CB2684-B359-5C15-3B50-8910D0B16762}"/>
              </a:ext>
            </a:extLst>
          </p:cNvPr>
          <p:cNvCxnSpPr/>
          <p:nvPr/>
        </p:nvCxnSpPr>
        <p:spPr>
          <a:xfrm>
            <a:off x="1246297" y="1254781"/>
            <a:ext cx="0" cy="4088921"/>
          </a:xfrm>
          <a:prstGeom prst="line">
            <a:avLst/>
          </a:prstGeom>
          <a:ln w="73025">
            <a:solidFill>
              <a:srgbClr val="B088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3">
            <a:extLst>
              <a:ext uri="{FF2B5EF4-FFF2-40B4-BE49-F238E27FC236}">
                <a16:creationId xmlns:a16="http://schemas.microsoft.com/office/drawing/2014/main" id="{A1889C1F-75E7-D868-6725-356C56FEF9EB}"/>
              </a:ext>
            </a:extLst>
          </p:cNvPr>
          <p:cNvSpPr txBox="1"/>
          <p:nvPr/>
        </p:nvSpPr>
        <p:spPr>
          <a:xfrm>
            <a:off x="1526110" y="3185160"/>
            <a:ext cx="8745635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Dirección General de Crédito Público </a:t>
            </a:r>
          </a:p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y Tesoro Nacional</a:t>
            </a:r>
          </a:p>
          <a:p>
            <a:endParaRPr lang="es-ES" sz="2800" dirty="0">
              <a:solidFill>
                <a:srgbClr val="B08840"/>
              </a:solidFill>
              <a:latin typeface="Verdana" panose="020B0604030504040204" pitchFamily="34" charset="0"/>
              <a:ea typeface="Verdana" panose="020B0604030504040204" pitchFamily="34" charset="0"/>
              <a:cs typeface="JasmineUPC" panose="02020603050405020304" pitchFamily="18" charset="-34"/>
            </a:endParaRPr>
          </a:p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28769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84771201-ADBE-7D0B-09D5-E123436C554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Enero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2026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8F0DA0A-5BE2-7323-A3B6-58132C06C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7629" y="1395663"/>
            <a:ext cx="7556741" cy="513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279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12062-1ACA-C6FA-618A-D4DB3AB27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82B6C11A-CDBF-473E-F423-90D154DDD8B8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Febrero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2026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15AB253-F36E-9E67-E894-E76DDCDC5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68018"/>
            <a:ext cx="7556741" cy="5061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944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0EAC5-C8D0-A8AF-7932-98E4F1984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0DA094CD-4852-0C5D-3A84-91A52F66097E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Marzo 2026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DB09A9E-385C-82B6-5906-A1C4538FCE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327235"/>
            <a:ext cx="7556741" cy="521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06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E215E-1FF7-1BC3-E4CD-83818F878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0CF22DB0-23A5-E009-1342-7F11E916BE61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Abril 2026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3619731-F624-3136-81C3-809204DDB1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1" y="1387675"/>
            <a:ext cx="7556741" cy="509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596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2866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35</Words>
  <Application>Microsoft Office PowerPoint</Application>
  <PresentationFormat>Panorámica</PresentationFormat>
  <Paragraphs>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Maria Camila Forero Nuñez</cp:lastModifiedBy>
  <cp:revision>35</cp:revision>
  <dcterms:created xsi:type="dcterms:W3CDTF">2023-05-08T00:34:42Z</dcterms:created>
  <dcterms:modified xsi:type="dcterms:W3CDTF">2026-05-19T19:36:45Z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58863d-b18f-495a-b538-b0c1f8318a5b_Enabled">
    <vt:lpwstr>true</vt:lpwstr>
  </property>
  <property fmtid="{D5CDD505-2E9C-101B-9397-08002B2CF9AE}" pid="3" name="MSIP_Label_3f58863d-b18f-495a-b538-b0c1f8318a5b_SetDate">
    <vt:lpwstr>2026-03-03T17:52:06Z</vt:lpwstr>
  </property>
  <property fmtid="{D5CDD505-2E9C-101B-9397-08002B2CF9AE}" pid="4" name="MSIP_Label_3f58863d-b18f-495a-b538-b0c1f8318a5b_Method">
    <vt:lpwstr>Privileged</vt:lpwstr>
  </property>
  <property fmtid="{D5CDD505-2E9C-101B-9397-08002B2CF9AE}" pid="5" name="MSIP_Label_3f58863d-b18f-495a-b538-b0c1f8318a5b_Name">
    <vt:lpwstr>Interna</vt:lpwstr>
  </property>
  <property fmtid="{D5CDD505-2E9C-101B-9397-08002B2CF9AE}" pid="6" name="MSIP_Label_3f58863d-b18f-495a-b538-b0c1f8318a5b_SiteId">
    <vt:lpwstr>b4ea60d8-be49-40bc-98c4-18c43bfd721e</vt:lpwstr>
  </property>
  <property fmtid="{D5CDD505-2E9C-101B-9397-08002B2CF9AE}" pid="7" name="MSIP_Label_3f58863d-b18f-495a-b538-b0c1f8318a5b_ActionId">
    <vt:lpwstr>0ec31ad9-bf3d-4e83-bea8-3670e6dbea40</vt:lpwstr>
  </property>
  <property fmtid="{D5CDD505-2E9C-101B-9397-08002B2CF9AE}" pid="8" name="MSIP_Label_3f58863d-b18f-495a-b538-b0c1f8318a5b_ContentBits">
    <vt:lpwstr>0</vt:lpwstr>
  </property>
  <property fmtid="{D5CDD505-2E9C-101B-9397-08002B2CF9AE}" pid="9" name="MSIP_Label_3f58863d-b18f-495a-b538-b0c1f8318a5b_Tag">
    <vt:lpwstr>10, 0, 1, 1</vt:lpwstr>
  </property>
</Properties>
</file>