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6" r:id="rId2"/>
    <p:sldId id="259" r:id="rId3"/>
    <p:sldId id="262" r:id="rId4"/>
    <p:sldId id="268" r:id="rId5"/>
    <p:sldId id="269" r:id="rId6"/>
    <p:sldId id="270" r:id="rId7"/>
    <p:sldId id="271" r:id="rId8"/>
    <p:sldId id="272" r:id="rId9"/>
    <p:sldId id="267" r:id="rId10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8840"/>
    <a:srgbClr val="93BB54"/>
    <a:srgbClr val="C49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5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9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/>
              <a:t>9/07/2026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AD64394-963E-D625-32AA-BDFC76B6E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9/07/2026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F68054-34D7-9279-DFD5-715512BF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916C35A-4761-CBE9-49AD-2C3A4928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3806064-D094-DA86-6C22-C9CFC529A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7893" y="2139929"/>
            <a:ext cx="2496212" cy="178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A0128F-3548-EBBF-BD29-1EB1D2457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611771-8F44-52FC-9741-53E17FE37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0D0EFA-890A-CDAE-F1B6-CDA7C84A4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03C958-22C5-59D4-D584-C88407A5F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441F80-8960-189A-2E8E-15505E6A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FA9D7E4-7BA0-40B7-FF99-DD7B5CDE5C94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46970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31F210-8371-C703-B82E-47C593C78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15A348-98B3-3879-5E17-CB0127E648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F33D3A-1132-9B1A-B962-CD60ABDB6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E0D49E-7178-69A3-8F58-4D4C48A6C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9/07/2026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5CC090-A935-39EC-1352-2703D7774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F37035-180E-0152-1228-EECA44274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26693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AB338-F339-66BE-83C6-7A3F6FECC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935FC1-EFEA-9E70-C955-E0F46AFA9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2A0A90-FD8F-D098-9E3C-8B3903C7E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0F47486-611C-6371-6BFF-C8AADB90A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5A5BFE2-9B56-F9FE-1317-1698B3D8A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58251A3-C7BF-3DF9-1006-6349C94FA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9/07/2026</a:t>
            </a:fld>
            <a:endParaRPr lang="es-CO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44687DF-C287-0B90-0384-AC46566F9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B92D22D-0268-7F05-56E0-5963F89C2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57333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FE461-F01D-222B-4C7C-57D2AA865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FB908D-19D2-F83C-4039-D58C06ECA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9/07/2026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7D68EF-BFF2-A72E-07EE-5E72D7A4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38FE25A-BF2A-CF99-7E87-C956434B7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71424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B9DC9B7-1E4F-7D26-4BD7-745061F4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9/07/2026</a:t>
            </a:fld>
            <a:endParaRPr lang="es-CO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F5816B9-11D6-2A5A-0FD1-DB0FC94DB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3A788D0-F4D3-2B6C-9239-17F58235B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627494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911F9C-4982-DC10-47A7-6087D7976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2D4D84-B18F-DC4C-91BD-C2D2452F6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Verdana" panose="020B0604030504040204" pitchFamily="34" charset="0"/>
              </a:defRPr>
            </a:lvl1pPr>
            <a:lvl2pPr>
              <a:defRPr sz="2800">
                <a:latin typeface="Verdana" panose="020B0604030504040204" pitchFamily="34" charset="0"/>
              </a:defRPr>
            </a:lvl2pPr>
            <a:lvl3pPr>
              <a:defRPr sz="2400">
                <a:latin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4A5BCA-21FB-4F80-5D90-71B92FADA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C4DC66-6DB7-E14E-1352-1E2E2ED4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9/07/2026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AEA652-EF40-005F-FF90-AD253E40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9AB725-99AA-BB55-8E39-F039EB14A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5096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E65C95-5503-7D88-003E-0E2E5F91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3AC4D1E-48F0-A1F3-F9C4-7B875CE887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Verdan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F0E517-DE99-33E7-2751-3A45597C8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892408-C707-58E8-CE35-B1C506B7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9/07/2026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5293AC-92C2-E7E4-0ECB-1F609042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B57530-0A48-7CB0-27F9-91E0655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52666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05C3E2-E170-9268-25A1-AE60BCD4A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DC4665-0C8C-E09A-7C93-4DB3CB0A6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63F176-85B0-9D54-437B-996F56A1D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9FF4C6-8C08-CBB4-3CE2-59E6FA53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D7E2D5-E6C7-D872-FB2D-BAF97048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280545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BAB6635-A1FA-05FB-BAB0-2B865D5253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005000-C67B-39FC-C963-1BE222E2F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77B06B-FF69-1B1F-5058-EED75F49A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1E3432-7CD9-B690-69AF-9AB3EC20F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FBBF71-D1BB-B37A-0A5C-4B7A1432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8226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66070" y="159440"/>
            <a:ext cx="659859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8270" y="159440"/>
            <a:ext cx="659859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72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3870" y="159440"/>
            <a:ext cx="659859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23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66070" y="6251575"/>
            <a:ext cx="659859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03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8270" y="6251575"/>
            <a:ext cx="659859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29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3870" y="6251575"/>
            <a:ext cx="659859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9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50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3">
            <a:extLst>
              <a:ext uri="{FF2B5EF4-FFF2-40B4-BE49-F238E27FC236}">
                <a16:creationId xmlns:a16="http://schemas.microsoft.com/office/drawing/2014/main" id="{9C8D3793-EBDF-5E1F-3996-1011F5B46289}"/>
              </a:ext>
            </a:extLst>
          </p:cNvPr>
          <p:cNvSpPr txBox="1">
            <a:spLocks/>
          </p:cNvSpPr>
          <p:nvPr/>
        </p:nvSpPr>
        <p:spPr>
          <a:xfrm>
            <a:off x="1526108" y="1561260"/>
            <a:ext cx="8745637" cy="140510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es-ES" sz="4400" b="1" dirty="0">
                <a:solidFill>
                  <a:srgbClr val="B08840"/>
                </a:solidFill>
                <a:ea typeface="Verdana" panose="020B0604030504040204" pitchFamily="34" charset="0"/>
                <a:cs typeface="JasmineUPC" panose="02020603050405020304" pitchFamily="18" charset="-34"/>
              </a:rPr>
              <a:t>Ranking de </a:t>
            </a:r>
            <a:br>
              <a:rPr lang="es-ES" sz="4400" b="1" dirty="0">
                <a:solidFill>
                  <a:srgbClr val="B08840"/>
                </a:solidFill>
                <a:ea typeface="Verdana" panose="020B0604030504040204" pitchFamily="34" charset="0"/>
                <a:cs typeface="JasmineUPC" panose="02020603050405020304" pitchFamily="18" charset="-34"/>
              </a:rPr>
            </a:br>
            <a:r>
              <a:rPr lang="es-ES" sz="4400" b="1" dirty="0">
                <a:solidFill>
                  <a:srgbClr val="B08840"/>
                </a:solidFill>
                <a:ea typeface="Verdana" panose="020B0604030504040204" pitchFamily="34" charset="0"/>
                <a:cs typeface="JasmineUPC" panose="02020603050405020304" pitchFamily="18" charset="-34"/>
              </a:rPr>
              <a:t>Creadores de Mercado</a:t>
            </a: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07CB2684-B359-5C15-3B50-8910D0B16762}"/>
              </a:ext>
            </a:extLst>
          </p:cNvPr>
          <p:cNvCxnSpPr/>
          <p:nvPr/>
        </p:nvCxnSpPr>
        <p:spPr>
          <a:xfrm>
            <a:off x="1246297" y="1254781"/>
            <a:ext cx="0" cy="4088921"/>
          </a:xfrm>
          <a:prstGeom prst="line">
            <a:avLst/>
          </a:prstGeom>
          <a:ln w="73025">
            <a:solidFill>
              <a:srgbClr val="B088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3">
            <a:extLst>
              <a:ext uri="{FF2B5EF4-FFF2-40B4-BE49-F238E27FC236}">
                <a16:creationId xmlns:a16="http://schemas.microsoft.com/office/drawing/2014/main" id="{A1889C1F-75E7-D868-6725-356C56FEF9EB}"/>
              </a:ext>
            </a:extLst>
          </p:cNvPr>
          <p:cNvSpPr txBox="1"/>
          <p:nvPr/>
        </p:nvSpPr>
        <p:spPr>
          <a:xfrm>
            <a:off x="1526110" y="3185160"/>
            <a:ext cx="8745635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B08840"/>
                </a:solidFill>
                <a:latin typeface="Verdana" panose="020B0604030504040204" pitchFamily="34" charset="0"/>
                <a:ea typeface="Verdana" panose="020B0604030504040204" pitchFamily="34" charset="0"/>
                <a:cs typeface="JasmineUPC" panose="02020603050405020304" pitchFamily="18" charset="-34"/>
              </a:rPr>
              <a:t>Dirección General de Crédito Público </a:t>
            </a:r>
          </a:p>
          <a:p>
            <a:r>
              <a:rPr lang="es-ES" sz="2800" dirty="0">
                <a:solidFill>
                  <a:srgbClr val="B08840"/>
                </a:solidFill>
                <a:latin typeface="Verdana" panose="020B0604030504040204" pitchFamily="34" charset="0"/>
                <a:ea typeface="Verdana" panose="020B0604030504040204" pitchFamily="34" charset="0"/>
                <a:cs typeface="JasmineUPC" panose="02020603050405020304" pitchFamily="18" charset="-34"/>
              </a:rPr>
              <a:t>y Tesoro Nacional</a:t>
            </a:r>
          </a:p>
          <a:p>
            <a:endParaRPr lang="es-ES" sz="2800" dirty="0">
              <a:solidFill>
                <a:srgbClr val="B08840"/>
              </a:solidFill>
              <a:latin typeface="Verdana" panose="020B0604030504040204" pitchFamily="34" charset="0"/>
              <a:ea typeface="Verdana" panose="020B0604030504040204" pitchFamily="34" charset="0"/>
              <a:cs typeface="JasmineUPC" panose="02020603050405020304" pitchFamily="18" charset="-34"/>
            </a:endParaRPr>
          </a:p>
          <a:p>
            <a:r>
              <a:rPr lang="es-ES" sz="2800" dirty="0">
                <a:solidFill>
                  <a:srgbClr val="B08840"/>
                </a:solidFill>
                <a:latin typeface="Verdana" panose="020B0604030504040204" pitchFamily="34" charset="0"/>
                <a:ea typeface="Verdana" panose="020B0604030504040204" pitchFamily="34" charset="0"/>
                <a:cs typeface="JasmineUPC" panose="02020603050405020304" pitchFamily="18" charset="-34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287694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>
            <a:extLst>
              <a:ext uri="{FF2B5EF4-FFF2-40B4-BE49-F238E27FC236}">
                <a16:creationId xmlns:a16="http://schemas.microsoft.com/office/drawing/2014/main" id="{84771201-ADBE-7D0B-09D5-E123436C554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algn="ctr"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Enero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2026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8F0DA0A-5BE2-7323-A3B6-58132C06C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629" y="1395663"/>
            <a:ext cx="7556741" cy="513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279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12062-1ACA-C6FA-618A-D4DB3AB27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>
            <a:extLst>
              <a:ext uri="{FF2B5EF4-FFF2-40B4-BE49-F238E27FC236}">
                <a16:creationId xmlns:a16="http://schemas.microsoft.com/office/drawing/2014/main" id="{82B6C11A-CDBF-473E-F423-90D154DDD8B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algn="ctr"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Febrero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2026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15AB253-F36E-9E67-E894-E76DDCDC5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2" y="1468018"/>
            <a:ext cx="7556741" cy="506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944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0EAC5-C8D0-A8AF-7932-98E4F1984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>
            <a:extLst>
              <a:ext uri="{FF2B5EF4-FFF2-40B4-BE49-F238E27FC236}">
                <a16:creationId xmlns:a16="http://schemas.microsoft.com/office/drawing/2014/main" id="{0DA094CD-4852-0C5D-3A84-91A52F66097E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algn="ctr"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Marzo 2026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B09A9E-385C-82B6-5906-A1C4538FC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2" y="1327235"/>
            <a:ext cx="7556741" cy="521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406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E215E-1FF7-1BC3-E4CD-83818F878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>
            <a:extLst>
              <a:ext uri="{FF2B5EF4-FFF2-40B4-BE49-F238E27FC236}">
                <a16:creationId xmlns:a16="http://schemas.microsoft.com/office/drawing/2014/main" id="{0CF22DB0-23A5-E009-1342-7F11E916BE61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algn="ctr"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Abril 2026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619731-F624-3136-81C3-809204DDB1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1" y="1387675"/>
            <a:ext cx="7556741" cy="509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596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33FE4-9BDE-C196-4EBC-7847CFE8F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>
            <a:extLst>
              <a:ext uri="{FF2B5EF4-FFF2-40B4-BE49-F238E27FC236}">
                <a16:creationId xmlns:a16="http://schemas.microsoft.com/office/drawing/2014/main" id="{908113A1-DA65-B267-4C03-24B6E58CCBF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algn="ctr"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Mayo 2026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DDCB36B-FEA0-1D3E-0758-B8E99495C4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2" y="1383580"/>
            <a:ext cx="7556741" cy="511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687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AB408-D29C-E792-4566-3FF2F8DDC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>
            <a:extLst>
              <a:ext uri="{FF2B5EF4-FFF2-40B4-BE49-F238E27FC236}">
                <a16:creationId xmlns:a16="http://schemas.microsoft.com/office/drawing/2014/main" id="{8EDFC0B6-5600-7298-2531-24B1FCCDDF29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algn="ctr"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Junio 2026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AA88D62-E464-57AB-CD5D-904D6A39F7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5338" y="1345721"/>
            <a:ext cx="7541326" cy="512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157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52866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OBIERNO DEL CAMBIO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1391</TotalTime>
  <Words>45</Words>
  <Application>Microsoft Office PowerPoint</Application>
  <PresentationFormat>Panorámica</PresentationFormat>
  <Paragraphs>11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Calibri</vt:lpstr>
      <vt:lpstr>Gill Sans MT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Maria Camila Forero Nuñez</cp:lastModifiedBy>
  <cp:revision>37</cp:revision>
  <dcterms:created xsi:type="dcterms:W3CDTF">2023-05-08T00:34:42Z</dcterms:created>
  <dcterms:modified xsi:type="dcterms:W3CDTF">2026-07-09T20:14:48Z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f58863d-b18f-495a-b538-b0c1f8318a5b_Enabled">
    <vt:lpwstr>true</vt:lpwstr>
  </property>
  <property fmtid="{D5CDD505-2E9C-101B-9397-08002B2CF9AE}" pid="3" name="MSIP_Label_3f58863d-b18f-495a-b538-b0c1f8318a5b_SetDate">
    <vt:lpwstr>2026-03-03T17:52:06Z</vt:lpwstr>
  </property>
  <property fmtid="{D5CDD505-2E9C-101B-9397-08002B2CF9AE}" pid="4" name="MSIP_Label_3f58863d-b18f-495a-b538-b0c1f8318a5b_Method">
    <vt:lpwstr>Privileged</vt:lpwstr>
  </property>
  <property fmtid="{D5CDD505-2E9C-101B-9397-08002B2CF9AE}" pid="5" name="MSIP_Label_3f58863d-b18f-495a-b538-b0c1f8318a5b_Name">
    <vt:lpwstr>Interna</vt:lpwstr>
  </property>
  <property fmtid="{D5CDD505-2E9C-101B-9397-08002B2CF9AE}" pid="6" name="MSIP_Label_3f58863d-b18f-495a-b538-b0c1f8318a5b_SiteId">
    <vt:lpwstr>b4ea60d8-be49-40bc-98c4-18c43bfd721e</vt:lpwstr>
  </property>
  <property fmtid="{D5CDD505-2E9C-101B-9397-08002B2CF9AE}" pid="7" name="MSIP_Label_3f58863d-b18f-495a-b538-b0c1f8318a5b_ActionId">
    <vt:lpwstr>0ec31ad9-bf3d-4e83-bea8-3670e6dbea40</vt:lpwstr>
  </property>
  <property fmtid="{D5CDD505-2E9C-101B-9397-08002B2CF9AE}" pid="8" name="MSIP_Label_3f58863d-b18f-495a-b538-b0c1f8318a5b_ContentBits">
    <vt:lpwstr>0</vt:lpwstr>
  </property>
  <property fmtid="{D5CDD505-2E9C-101B-9397-08002B2CF9AE}" pid="9" name="MSIP_Label_3f58863d-b18f-495a-b538-b0c1f8318a5b_Tag">
    <vt:lpwstr>10, 0, 1, 1</vt:lpwstr>
  </property>
</Properties>
</file>