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2" r:id="rId4"/>
    <p:sldId id="268" r:id="rId5"/>
    <p:sldId id="269" r:id="rId6"/>
    <p:sldId id="270" r:id="rId7"/>
    <p:sldId id="26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840"/>
    <a:srgbClr val="93BB54"/>
    <a:srgbClr val="C49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16/05/2025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3806064-D094-DA86-6C22-C9CFC529A6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47893" y="2139929"/>
            <a:ext cx="2496212" cy="1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A9D7E4-7BA0-40B7-FF99-DD7B5CDE5C94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</a:defRPr>
            </a:lvl2pPr>
            <a:lvl3pPr>
              <a:defRPr sz="2400">
                <a:latin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6070" y="159440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70" y="159440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7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3870" y="159440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6070" y="6251575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0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70" y="6251575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3870" y="6251575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16/05/2025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3">
            <a:extLst>
              <a:ext uri="{FF2B5EF4-FFF2-40B4-BE49-F238E27FC236}">
                <a16:creationId xmlns:a16="http://schemas.microsoft.com/office/drawing/2014/main" id="{9C8D3793-EBDF-5E1F-3996-1011F5B46289}"/>
              </a:ext>
            </a:extLst>
          </p:cNvPr>
          <p:cNvSpPr txBox="1">
            <a:spLocks/>
          </p:cNvSpPr>
          <p:nvPr/>
        </p:nvSpPr>
        <p:spPr>
          <a:xfrm>
            <a:off x="1526108" y="1561260"/>
            <a:ext cx="8745637" cy="14051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s-ES" sz="4400" b="1" dirty="0">
                <a:solidFill>
                  <a:srgbClr val="B08840"/>
                </a:solidFill>
                <a:ea typeface="Verdana" panose="020B0604030504040204" pitchFamily="34" charset="0"/>
                <a:cs typeface="JasmineUPC" panose="02020603050405020304" pitchFamily="18" charset="-34"/>
              </a:rPr>
              <a:t>Ranking de </a:t>
            </a:r>
            <a:br>
              <a:rPr lang="es-ES" sz="4400" b="1" dirty="0">
                <a:solidFill>
                  <a:srgbClr val="B08840"/>
                </a:solidFill>
                <a:ea typeface="Verdana" panose="020B0604030504040204" pitchFamily="34" charset="0"/>
                <a:cs typeface="JasmineUPC" panose="02020603050405020304" pitchFamily="18" charset="-34"/>
              </a:rPr>
            </a:br>
            <a:r>
              <a:rPr lang="es-ES" sz="4400" b="1" dirty="0">
                <a:solidFill>
                  <a:srgbClr val="B08840"/>
                </a:solidFill>
                <a:ea typeface="Verdana" panose="020B0604030504040204" pitchFamily="34" charset="0"/>
                <a:cs typeface="JasmineUPC" panose="02020603050405020304" pitchFamily="18" charset="-34"/>
              </a:rPr>
              <a:t>Creadores de Mercado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7CB2684-B359-5C15-3B50-8910D0B16762}"/>
              </a:ext>
            </a:extLst>
          </p:cNvPr>
          <p:cNvCxnSpPr/>
          <p:nvPr/>
        </p:nvCxnSpPr>
        <p:spPr>
          <a:xfrm>
            <a:off x="1246297" y="1254781"/>
            <a:ext cx="0" cy="4088921"/>
          </a:xfrm>
          <a:prstGeom prst="line">
            <a:avLst/>
          </a:prstGeom>
          <a:ln w="73025">
            <a:solidFill>
              <a:srgbClr val="B08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3">
            <a:extLst>
              <a:ext uri="{FF2B5EF4-FFF2-40B4-BE49-F238E27FC236}">
                <a16:creationId xmlns:a16="http://schemas.microsoft.com/office/drawing/2014/main" id="{A1889C1F-75E7-D868-6725-356C56FEF9EB}"/>
              </a:ext>
            </a:extLst>
          </p:cNvPr>
          <p:cNvSpPr txBox="1"/>
          <p:nvPr/>
        </p:nvSpPr>
        <p:spPr>
          <a:xfrm>
            <a:off x="1526110" y="3185160"/>
            <a:ext cx="8745635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B08840"/>
                </a:solidFill>
                <a:latin typeface="Verdana" panose="020B0604030504040204" pitchFamily="34" charset="0"/>
                <a:ea typeface="Verdana" panose="020B0604030504040204" pitchFamily="34" charset="0"/>
                <a:cs typeface="JasmineUPC" panose="02020603050405020304" pitchFamily="18" charset="-34"/>
              </a:rPr>
              <a:t>Dirección General de Crédito Público </a:t>
            </a:r>
          </a:p>
          <a:p>
            <a:r>
              <a:rPr lang="es-ES" sz="2800" dirty="0">
                <a:solidFill>
                  <a:srgbClr val="B08840"/>
                </a:solidFill>
                <a:latin typeface="Verdana" panose="020B0604030504040204" pitchFamily="34" charset="0"/>
                <a:ea typeface="Verdana" panose="020B0604030504040204" pitchFamily="34" charset="0"/>
                <a:cs typeface="JasmineUPC" panose="02020603050405020304" pitchFamily="18" charset="-34"/>
              </a:rPr>
              <a:t>y Tesoro Nacional</a:t>
            </a:r>
          </a:p>
          <a:p>
            <a:endParaRPr lang="es-ES" sz="2800" dirty="0">
              <a:solidFill>
                <a:srgbClr val="B08840"/>
              </a:solidFill>
              <a:latin typeface="Verdana" panose="020B0604030504040204" pitchFamily="34" charset="0"/>
              <a:ea typeface="Verdana" panose="020B0604030504040204" pitchFamily="34" charset="0"/>
              <a:cs typeface="JasmineUPC" panose="02020603050405020304" pitchFamily="18" charset="-34"/>
            </a:endParaRPr>
          </a:p>
          <a:p>
            <a:r>
              <a:rPr lang="es-ES" sz="2800" dirty="0">
                <a:solidFill>
                  <a:srgbClr val="B08840"/>
                </a:solidFill>
                <a:latin typeface="Verdana" panose="020B0604030504040204" pitchFamily="34" charset="0"/>
                <a:ea typeface="Verdana" panose="020B0604030504040204" pitchFamily="34" charset="0"/>
                <a:cs typeface="JasmineUPC" panose="02020603050405020304" pitchFamily="18" charset="-34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Enero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2025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68FD571-28CE-78FD-8CCB-10B75309A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445757"/>
            <a:ext cx="7556741" cy="516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Febrero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2025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F39D2C8-C4FE-FF24-5377-035883E70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422401"/>
            <a:ext cx="7556741" cy="518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6C413-EEF0-8DAC-1A05-9F43F1791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9650C1FD-A435-F73D-4237-428560EE641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Marzo 2025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6F8987B-F019-5023-BA07-A82B5697E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363578"/>
            <a:ext cx="7556741" cy="522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14199-A489-8510-FCC0-F5944E159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AF37A4DE-F573-CC82-565C-CE0F390C5798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Abril 2025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97B74E6-DE7C-A52B-5667-69E40917B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1" y="1367019"/>
            <a:ext cx="7556741" cy="521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01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2866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35</Words>
  <Application>Microsoft Office PowerPoint</Application>
  <PresentationFormat>Panorámica</PresentationFormat>
  <Paragraphs>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Maria Camila Forero Nuñez</cp:lastModifiedBy>
  <cp:revision>26</cp:revision>
  <dcterms:created xsi:type="dcterms:W3CDTF">2023-05-08T00:34:42Z</dcterms:created>
  <dcterms:modified xsi:type="dcterms:W3CDTF">2025-05-16T20:08:37Z</dcterms:modified>
</cp:coreProperties>
</file>