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6" r:id="rId2"/>
    <p:sldId id="257" r:id="rId3"/>
    <p:sldId id="262" r:id="rId4"/>
    <p:sldId id="268" r:id="rId5"/>
    <p:sldId id="276" r:id="rId6"/>
    <p:sldId id="269" r:id="rId7"/>
    <p:sldId id="270" r:id="rId8"/>
    <p:sldId id="271" r:id="rId9"/>
    <p:sldId id="272" r:id="rId10"/>
    <p:sldId id="273" r:id="rId11"/>
    <p:sldId id="275" r:id="rId12"/>
    <p:sldId id="274" r:id="rId13"/>
    <p:sldId id="278" r:id="rId14"/>
    <p:sldId id="277" r:id="rId15"/>
    <p:sldId id="267" r:id="rId16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8840"/>
    <a:srgbClr val="93BB54"/>
    <a:srgbClr val="C49E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52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992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7DE8F55E-3564-59E0-6AB4-0A68F59932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2C491CA-AD82-21DA-B6AF-104C3C64927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5CE21-4FFD-43E4-9BE1-44B69E389DE4}" type="datetimeFigureOut">
              <a:rPr lang="es-CO" smtClean="0"/>
              <a:t>17/01/2025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4018EA8-D50D-6048-06A1-98CC923A5FF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F885154-3EB1-CC47-4591-C970E8A909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897CF-0428-44F3-9C91-0685A4FB6E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0061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AD64394-963E-D625-32AA-BDFC76B6E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17/01/2025</a:t>
            </a:fld>
            <a:endParaRPr lang="es-CO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F68054-34D7-9279-DFD5-715512BF4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916C35A-4761-CBE9-49AD-2C3A4928C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3806064-D094-DA86-6C22-C9CFC529A6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47893" y="2139929"/>
            <a:ext cx="2496212" cy="1783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56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A0128F-3548-EBBF-BD29-1EB1D2457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611771-8F44-52FC-9741-53E17FE37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0D0EFA-890A-CDAE-F1B6-CDA7C84A4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17/01/2025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03C958-22C5-59D4-D584-C88407A5F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441F80-8960-189A-2E8E-15505E6A0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FA9D7E4-7BA0-40B7-FF99-DD7B5CDE5C94}"/>
              </a:ext>
            </a:extLst>
          </p:cNvPr>
          <p:cNvSpPr/>
          <p:nvPr userDrawn="1"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B088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46970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31F210-8371-C703-B82E-47C593C78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15A348-98B3-3879-5E17-CB0127E648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8F33D3A-1132-9B1A-B962-CD60ABDB6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1E0D49E-7178-69A3-8F58-4D4C48A6C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17/01/2025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F5CC090-A935-39EC-1352-2703D7774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9F37035-180E-0152-1228-EECA44274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26693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CAB338-F339-66BE-83C6-7A3F6FECC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935FC1-EFEA-9E70-C955-E0F46AFA9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52A0A90-FD8F-D098-9E3C-8B3903C7E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0F47486-611C-6371-6BFF-C8AADB90A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5A5BFE2-9B56-F9FE-1317-1698B3D8A8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58251A3-C7BF-3DF9-1006-6349C94FA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17/01/2025</a:t>
            </a:fld>
            <a:endParaRPr lang="es-CO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44687DF-C287-0B90-0384-AC46566F9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B92D22D-0268-7F05-56E0-5963F89C2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573337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5FE461-F01D-222B-4C7C-57D2AA865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CFB908D-19D2-F83C-4039-D58C06ECA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17/01/2025</a:t>
            </a:fld>
            <a:endParaRPr lang="es-CO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77D68EF-BFF2-A72E-07EE-5E72D7A47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38FE25A-BF2A-CF99-7E87-C956434B7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714246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B9DC9B7-1E4F-7D26-4BD7-745061F4E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17/01/2025</a:t>
            </a:fld>
            <a:endParaRPr lang="es-CO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F5816B9-11D6-2A5A-0FD1-DB0FC94DB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3A788D0-F4D3-2B6C-9239-17F58235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627494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911F9C-4982-DC10-47A7-6087D7976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2D4D84-B18F-DC4C-91BD-C2D2452F6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Verdana" panose="020B0604030504040204" pitchFamily="34" charset="0"/>
              </a:defRPr>
            </a:lvl1pPr>
            <a:lvl2pPr>
              <a:defRPr sz="2800">
                <a:latin typeface="Verdana" panose="020B0604030504040204" pitchFamily="34" charset="0"/>
              </a:defRPr>
            </a:lvl2pPr>
            <a:lvl3pPr>
              <a:defRPr sz="2400">
                <a:latin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14A5BCA-21FB-4F80-5D90-71B92FADA7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DC4DC66-6DB7-E14E-1352-1E2E2ED4E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17/01/2025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5AEA652-EF40-005F-FF90-AD253E40D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E9AB725-99AA-BB55-8E39-F039EB14A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096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E65C95-5503-7D88-003E-0E2E5F911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3AC4D1E-48F0-A1F3-F9C4-7B875CE887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Verdana" panose="020B060403050404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1F0E517-DE99-33E7-2751-3A45597C88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9892408-C707-58E8-CE35-B1C506B77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17/01/2025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5293AC-92C2-E7E4-0ECB-1F609042D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AB57530-0A48-7CB0-27F9-91E0655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526661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05C3E2-E170-9268-25A1-AE60BCD4A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FDC4665-0C8C-E09A-7C93-4DB3CB0A64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63F176-85B0-9D54-437B-996F56A1D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17/01/2025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9FF4C6-8C08-CBB4-3CE2-59E6FA53D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D7E2D5-E6C7-D872-FB2D-BAF97048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280545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BAB6635-A1FA-05FB-BAB0-2B865D5253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6005000-C67B-39FC-C963-1BE222E2F7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77B06B-FF69-1B1F-5058-EED75F49A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17/01/2025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1E3432-7CD9-B690-69AF-9AB3EC20F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FBBF71-D1BB-B37A-0A5C-4B7A1432A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82265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17/01/2025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9AFD091-953C-4B8E-5508-A2D6A3D77D1D}"/>
              </a:ext>
            </a:extLst>
          </p:cNvPr>
          <p:cNvSpPr/>
          <p:nvPr userDrawn="1"/>
        </p:nvSpPr>
        <p:spPr>
          <a:xfrm>
            <a:off x="0" y="819253"/>
            <a:ext cx="12192000" cy="5219493"/>
          </a:xfrm>
          <a:prstGeom prst="rect">
            <a:avLst/>
          </a:prstGeom>
          <a:solidFill>
            <a:srgbClr val="B088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15255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17/01/2025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663A175-52FA-6661-1F93-E14E5215D728}"/>
              </a:ext>
            </a:extLst>
          </p:cNvPr>
          <p:cNvSpPr/>
          <p:nvPr userDrawn="1"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B088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72207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17/01/2025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66070" y="159440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37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17/01/2025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8270" y="159440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472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17/01/2025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023870" y="159440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523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17/01/2025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66070" y="6251575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803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4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17/01/2025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8270" y="6251575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129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5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17/01/2025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023870" y="6251575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89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F842174-351A-5C35-E775-1CDC59E17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D2E68F-9A0D-D89E-ED06-73EDB9E63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A95696-420C-C45E-6F3E-ED258E8D8B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17/01/2025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EF4216-2A8E-0656-28FD-6CAD51853C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FEC2FF-6B1B-D345-F657-95FAADED47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26068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60" r:id="rId3"/>
    <p:sldLayoutId id="214748365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50" r:id="rId10"/>
    <p:sldLayoutId id="2147483652" r:id="rId11"/>
    <p:sldLayoutId id="2147483653" r:id="rId12"/>
    <p:sldLayoutId id="2147483654" r:id="rId13"/>
    <p:sldLayoutId id="2147483655" r:id="rId14"/>
    <p:sldLayoutId id="2147483656" r:id="rId15"/>
    <p:sldLayoutId id="2147483657" r:id="rId16"/>
    <p:sldLayoutId id="2147483658" r:id="rId17"/>
    <p:sldLayoutId id="2147483659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80961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F89D81-5E81-F322-9062-E740598BFC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id="{0B8BCE98-5FD2-DC32-93DA-CBC3FA89450F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marL="0" marR="0" lvl="0" indent="0" algn="ctr" defTabSz="82073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Ranking General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Acumulado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 Agosto 2024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DF93281-B4F3-DB43-F6AA-A39E97E3ED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1" y="1417404"/>
            <a:ext cx="7556741" cy="4607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9156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D2AD95-3E0E-EFF5-05C1-AD3045D4A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id="{0BB0A251-5AE1-5F9A-E2B2-188400435ACE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marL="0" marR="0" lvl="0" indent="0" algn="ctr" defTabSz="82073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Ranking General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Acumulado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 </a:t>
            </a:r>
            <a:r>
              <a:rPr lang="en-US" sz="2000" dirty="0" err="1">
                <a:solidFill>
                  <a:prstClr val="white"/>
                </a:solidFill>
                <a:latin typeface="Gill Sans MT" panose="020B0502020104020203" pitchFamily="34" charset="0"/>
                <a:ea typeface="LF_Kai" pitchFamily="65" charset="-120"/>
              </a:rPr>
              <a:t>Septiembre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2024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66E5F5C-0139-D7A8-E2E5-A493E87B6B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5337" y="1374875"/>
            <a:ext cx="7541326" cy="4650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3660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424A57-612F-D9F8-B904-59ED3A2155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id="{A2C9AC29-9103-A629-6A80-70F9129F5F04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marL="0" marR="0" lvl="0" indent="0" algn="ctr" defTabSz="82073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Ranking General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Acumulado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Octubre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 2024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85AFEFC-0E19-005B-C641-796A66D23E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7629" y="1378561"/>
            <a:ext cx="7556741" cy="4646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5191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A5171B-04AB-CC4D-7E08-309E9E4D9E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id="{7EE86028-A14D-863E-CA7B-EA789F750563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marL="0" marR="0" lvl="0" indent="0" algn="ctr" defTabSz="82073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Ranking General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Acumulado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 </a:t>
            </a:r>
            <a:r>
              <a:rPr lang="en-US" sz="2000" dirty="0" err="1">
                <a:solidFill>
                  <a:prstClr val="white"/>
                </a:solidFill>
                <a:latin typeface="Gill Sans MT" panose="020B0502020104020203" pitchFamily="34" charset="0"/>
                <a:ea typeface="LF_Kai" pitchFamily="65" charset="-120"/>
              </a:rPr>
              <a:t>Noviembre</a:t>
            </a:r>
            <a:r>
              <a:rPr lang="en-US" sz="2000" dirty="0">
                <a:solidFill>
                  <a:prstClr val="white"/>
                </a:solidFill>
                <a:latin typeface="Gill Sans MT" panose="020B0502020104020203" pitchFamily="34" charset="0"/>
                <a:ea typeface="LF_Kai" pitchFamily="65" charset="-120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2024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6E329710-64A7-5DB6-8A70-1FD67ED5C9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2" y="1416091"/>
            <a:ext cx="7556741" cy="4609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4061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2A27DB-07F4-C11C-9D15-581FAB7BF4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id="{CFC204C4-38A6-3F03-9CB3-F3601CE36347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marL="0" marR="0" lvl="0" indent="0" algn="ctr" defTabSz="82073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Ranking General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Acumulado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Diciembre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 2024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E4019D1-4B6A-98A6-3F6E-57D3B8B195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2" y="1452885"/>
            <a:ext cx="7556741" cy="4572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0625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5286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80181296-6DA0-2504-4D1B-B2D877A8D08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013"/>
          <a:stretch/>
        </p:blipFill>
        <p:spPr>
          <a:xfrm>
            <a:off x="4991310" y="6261739"/>
            <a:ext cx="2209380" cy="160233"/>
          </a:xfrm>
          <a:prstGeom prst="rect">
            <a:avLst/>
          </a:prstGeom>
        </p:spPr>
      </p:pic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E13E9E7B-2168-AD82-DB58-91E863DEA1CC}"/>
              </a:ext>
            </a:extLst>
          </p:cNvPr>
          <p:cNvCxnSpPr/>
          <p:nvPr/>
        </p:nvCxnSpPr>
        <p:spPr>
          <a:xfrm>
            <a:off x="534499" y="1569330"/>
            <a:ext cx="0" cy="4088921"/>
          </a:xfrm>
          <a:prstGeom prst="line">
            <a:avLst/>
          </a:prstGeom>
          <a:ln w="730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ángulo 2"/>
          <p:cNvSpPr/>
          <p:nvPr/>
        </p:nvSpPr>
        <p:spPr>
          <a:xfrm>
            <a:off x="1170704" y="193645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>
                <a:solidFill>
                  <a:schemeClr val="bg1"/>
                </a:solidFill>
                <a:ea typeface="Verdana" panose="020B0604030504040204" pitchFamily="34" charset="0"/>
                <a:cs typeface="JasmineUPC" panose="02020603050405020304" pitchFamily="18" charset="-34"/>
              </a:rPr>
              <a:t>Ranking de </a:t>
            </a:r>
            <a:br>
              <a:rPr lang="es-ES" dirty="0">
                <a:solidFill>
                  <a:schemeClr val="bg1"/>
                </a:solidFill>
                <a:ea typeface="Verdana" panose="020B0604030504040204" pitchFamily="34" charset="0"/>
                <a:cs typeface="JasmineUPC" panose="02020603050405020304" pitchFamily="18" charset="-34"/>
              </a:rPr>
            </a:br>
            <a:r>
              <a:rPr lang="es-ES" dirty="0">
                <a:solidFill>
                  <a:schemeClr val="bg1"/>
                </a:solidFill>
                <a:ea typeface="Verdana" panose="020B0604030504040204" pitchFamily="34" charset="0"/>
                <a:cs typeface="JasmineUPC" panose="02020603050405020304" pitchFamily="18" charset="-34"/>
              </a:rPr>
              <a:t>Creadores de Mercado</a:t>
            </a:r>
            <a:endParaRPr lang="es-CO" dirty="0"/>
          </a:p>
        </p:txBody>
      </p:sp>
      <p:sp>
        <p:nvSpPr>
          <p:cNvPr id="7" name="CuadroTexto 3">
            <a:extLst>
              <a:ext uri="{FF2B5EF4-FFF2-40B4-BE49-F238E27FC236}">
                <a16:creationId xmlns:a16="http://schemas.microsoft.com/office/drawing/2014/main" id="{0575CB8F-F079-CD74-5653-8A149AE1BCD2}"/>
              </a:ext>
            </a:extLst>
          </p:cNvPr>
          <p:cNvSpPr txBox="1"/>
          <p:nvPr/>
        </p:nvSpPr>
        <p:spPr>
          <a:xfrm>
            <a:off x="1170704" y="3103685"/>
            <a:ext cx="8262604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JasmineUPC" panose="02020603050405020304" pitchFamily="18" charset="-34"/>
              </a:rPr>
              <a:t>Dirección General de Crédito Público </a:t>
            </a:r>
          </a:p>
          <a:p>
            <a:r>
              <a:rPr lang="es-ES" sz="2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JasmineUPC" panose="02020603050405020304" pitchFamily="18" charset="-34"/>
              </a:rPr>
              <a:t>y Tesoro Nacional</a:t>
            </a:r>
          </a:p>
          <a:p>
            <a:endParaRPr lang="es-ES" sz="3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JasmineUPC" panose="02020603050405020304" pitchFamily="18" charset="-34"/>
            </a:endParaRPr>
          </a:p>
          <a:p>
            <a:r>
              <a:rPr lang="es-ES" sz="2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JasmineUPC" panose="02020603050405020304" pitchFamily="18" charset="-34"/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1482975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>
            <a:extLst>
              <a:ext uri="{FF2B5EF4-FFF2-40B4-BE49-F238E27FC236}">
                <a16:creationId xmlns:a16="http://schemas.microsoft.com/office/drawing/2014/main" id="{84771201-ADBE-7D0B-09D5-E123436C554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algn="ctr"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Enero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2024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1F458858-EAA2-1D33-CD3D-62A4ED8BF3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1" y="1447455"/>
            <a:ext cx="7556741" cy="4898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279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id="{84771201-ADBE-7D0B-09D5-E123436C554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algn="ctr"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Febrero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2024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2" y="1423987"/>
            <a:ext cx="7557721" cy="4598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39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194C5B-5B85-8FD4-72C7-6ED96F1AD8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>
            <a:extLst>
              <a:ext uri="{FF2B5EF4-FFF2-40B4-BE49-F238E27FC236}">
                <a16:creationId xmlns:a16="http://schemas.microsoft.com/office/drawing/2014/main" id="{DBBD5AF5-2A5A-B646-231B-3C75F39770C7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algn="ctr"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Marzo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2024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2496347-7ED9-6758-B439-9E8F66F703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2" y="1441571"/>
            <a:ext cx="7556741" cy="4583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978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id="{84771201-ADBE-7D0B-09D5-E123436C554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marL="0" marR="0" lvl="0" indent="0" algn="ctr" defTabSz="82073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Ranking General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Acumulado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 </a:t>
            </a:r>
            <a:r>
              <a:rPr lang="en-US" sz="2000" dirty="0">
                <a:solidFill>
                  <a:prstClr val="white"/>
                </a:solidFill>
                <a:latin typeface="Gill Sans MT" panose="020B0502020104020203" pitchFamily="34" charset="0"/>
                <a:ea typeface="LF_Kai" pitchFamily="65" charset="-120"/>
              </a:rPr>
              <a:t>Abril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 2024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1" y="1440106"/>
            <a:ext cx="7560701" cy="4688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034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id="{84771201-ADBE-7D0B-09D5-E123436C554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marL="0" marR="0" lvl="0" indent="0" algn="ctr" defTabSz="82073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Ranking General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Acumulado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 </a:t>
            </a:r>
            <a:r>
              <a:rPr lang="en-US" sz="2000" dirty="0">
                <a:solidFill>
                  <a:prstClr val="white"/>
                </a:solidFill>
                <a:latin typeface="Gill Sans MT" panose="020B0502020104020203" pitchFamily="34" charset="0"/>
                <a:ea typeface="LF_Kai" pitchFamily="65" charset="-120"/>
              </a:rPr>
              <a:t>Mayo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2024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1" y="1422522"/>
            <a:ext cx="7556741" cy="4670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329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id="{84771201-ADBE-7D0B-09D5-E123436C554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marL="0" marR="0" lvl="0" indent="0" algn="ctr" defTabSz="82073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Ranking General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Acumulado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 </a:t>
            </a:r>
            <a:r>
              <a:rPr lang="en-US" sz="2000" dirty="0" err="1">
                <a:solidFill>
                  <a:prstClr val="white"/>
                </a:solidFill>
                <a:latin typeface="Gill Sans MT" panose="020B0502020104020203" pitchFamily="34" charset="0"/>
                <a:ea typeface="LF_Kai" pitchFamily="65" charset="-120"/>
              </a:rPr>
              <a:t>Junio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 2024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2" y="1378561"/>
            <a:ext cx="7556741" cy="4639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951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930902-1A41-08DB-6553-D1503F8BA1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id="{A856179A-4164-63FF-1DB8-F3285EB15AEB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marL="0" marR="0" lvl="0" indent="0" algn="ctr" defTabSz="82073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Ranking General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Acumulado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 </a:t>
            </a:r>
            <a:r>
              <a:rPr lang="en-US" sz="2000" dirty="0">
                <a:solidFill>
                  <a:prstClr val="white"/>
                </a:solidFill>
                <a:latin typeface="Gill Sans MT" panose="020B0502020104020203" pitchFamily="34" charset="0"/>
                <a:ea typeface="LF_Kai" pitchFamily="65" charset="-120"/>
              </a:rPr>
              <a:t>Julio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LF_Kai" pitchFamily="65" charset="-120"/>
                <a:cs typeface="+mn-cs"/>
              </a:rPr>
              <a:t> 2024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6609282-2F79-89FE-AD05-C4AE1AA3F4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2" y="1369935"/>
            <a:ext cx="7556741" cy="4646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6803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OBIERNO DEL CAMBIO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1374</TotalTime>
  <Words>74</Words>
  <Application>Microsoft Office PowerPoint</Application>
  <PresentationFormat>Panorámica</PresentationFormat>
  <Paragraphs>17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Arial</vt:lpstr>
      <vt:lpstr>Calibri</vt:lpstr>
      <vt:lpstr>Gill Sans MT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William Camilo  Baracaldo Godoy</dc:creator>
  <cp:lastModifiedBy>Maria Camila Forero Nuñez</cp:lastModifiedBy>
  <cp:revision>24</cp:revision>
  <dcterms:created xsi:type="dcterms:W3CDTF">2023-05-08T00:34:42Z</dcterms:created>
  <dcterms:modified xsi:type="dcterms:W3CDTF">2025-01-17T14:16:15Z</dcterms:modified>
</cp:coreProperties>
</file>