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8"/>
  </p:notesMasterIdLst>
  <p:sldIdLst>
    <p:sldId id="272" r:id="rId5"/>
    <p:sldId id="265" r:id="rId6"/>
    <p:sldId id="268" r:id="rId7"/>
    <p:sldId id="269" r:id="rId8"/>
    <p:sldId id="270" r:id="rId9"/>
    <p:sldId id="271" r:id="rId10"/>
    <p:sldId id="273" r:id="rId11"/>
    <p:sldId id="274" r:id="rId12"/>
    <p:sldId id="275" r:id="rId13"/>
    <p:sldId id="276" r:id="rId14"/>
    <p:sldId id="277" r:id="rId15"/>
    <p:sldId id="278" r:id="rId16"/>
    <p:sldId id="279" r:id="rId17"/>
  </p:sldIdLst>
  <p:sldSz cx="9144000" cy="5143500" type="screen16x9"/>
  <p:notesSz cx="7104063" cy="10234613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6">
          <p15:clr>
            <a:srgbClr val="A4A3A4"/>
          </p15:clr>
        </p15:guide>
        <p15:guide id="2" pos="3080">
          <p15:clr>
            <a:srgbClr val="A4A3A4"/>
          </p15:clr>
        </p15:guide>
        <p15:guide id="3" pos="2880">
          <p15:clr>
            <a:srgbClr val="A4A3A4"/>
          </p15:clr>
        </p15:guide>
        <p15:guide id="4" pos="5560">
          <p15:clr>
            <a:srgbClr val="A4A3A4"/>
          </p15:clr>
        </p15:guide>
        <p15:guide id="5" pos="2680">
          <p15:clr>
            <a:srgbClr val="A4A3A4"/>
          </p15:clr>
        </p15:guide>
        <p15:guide id="6" pos="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E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96" autoAdjust="0"/>
  </p:normalViewPr>
  <p:slideViewPr>
    <p:cSldViewPr snapToGrid="0" snapToObjects="1" showGuides="1">
      <p:cViewPr varScale="1">
        <p:scale>
          <a:sx n="138" d="100"/>
          <a:sy n="138" d="100"/>
        </p:scale>
        <p:origin x="834" y="108"/>
      </p:cViewPr>
      <p:guideLst>
        <p:guide orient="horz" pos="1786"/>
        <p:guide pos="3080"/>
        <p:guide pos="2880"/>
        <p:guide pos="5560"/>
        <p:guide pos="2680"/>
        <p:guide pos="2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2D54BEB5-47D8-4AEF-BC75-BAAA3675FD2E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660A72A-335F-4F94-9BB7-3461F8C1F22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466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2F778-A8C4-46E3-9796-AC0BD22B4BDB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6852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6805B226-F693-E23A-0AC6-0487A3BCF4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75"/>
            <a:ext cx="9143800" cy="514361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122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90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6382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3911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073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F03094B-3B2A-4C1A-84F1-903486D2D0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24"/>
            <a:ext cx="9143999" cy="514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842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4201D2B-7635-B428-D717-5BAA3AF3AB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" y="-112"/>
            <a:ext cx="9143999" cy="514372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3B05C927-FCF5-0132-3B83-3AA55DB686B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2"/>
            <a:ext cx="9143799" cy="5143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701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4201D2B-7635-B428-D717-5BAA3AF3AB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" y="-112"/>
            <a:ext cx="9143999" cy="514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35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B05C927-FCF5-0132-3B83-3AA55DB686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" y="0"/>
            <a:ext cx="9143799" cy="5143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6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32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380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011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11/01/2024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869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11/01/2024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96258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2 Grupo">
            <a:extLst>
              <a:ext uri="{FF2B5EF4-FFF2-40B4-BE49-F238E27FC236}">
                <a16:creationId xmlns:a16="http://schemas.microsoft.com/office/drawing/2014/main" id="{D1328EED-322D-CF32-080A-36B2D4DC4D81}"/>
              </a:ext>
            </a:extLst>
          </p:cNvPr>
          <p:cNvGrpSpPr/>
          <p:nvPr/>
        </p:nvGrpSpPr>
        <p:grpSpPr>
          <a:xfrm>
            <a:off x="508977" y="934149"/>
            <a:ext cx="8343509" cy="3865996"/>
            <a:chOff x="915691" y="2008287"/>
            <a:chExt cx="7460111" cy="3865996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F18AB7B1-9ECD-31DD-DA6F-FC04ABC56779}"/>
                </a:ext>
              </a:extLst>
            </p:cNvPr>
            <p:cNvSpPr txBox="1"/>
            <p:nvPr/>
          </p:nvSpPr>
          <p:spPr>
            <a:xfrm>
              <a:off x="988030" y="2008287"/>
              <a:ext cx="7387772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sz="40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Ranking de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sz="40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Creadores de Mercado</a:t>
              </a:r>
            </a:p>
          </p:txBody>
        </p:sp>
        <p:cxnSp>
          <p:nvCxnSpPr>
            <p:cNvPr id="9" name="5 Conector recto">
              <a:extLst>
                <a:ext uri="{FF2B5EF4-FFF2-40B4-BE49-F238E27FC236}">
                  <a16:creationId xmlns:a16="http://schemas.microsoft.com/office/drawing/2014/main" id="{D967CFF1-4742-B8CA-A0C3-F8BCC44E3988}"/>
                </a:ext>
              </a:extLst>
            </p:cNvPr>
            <p:cNvCxnSpPr/>
            <p:nvPr/>
          </p:nvCxnSpPr>
          <p:spPr>
            <a:xfrm flipV="1">
              <a:off x="2015602" y="3465038"/>
              <a:ext cx="5187950" cy="1143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3">
              <a:extLst>
                <a:ext uri="{FF2B5EF4-FFF2-40B4-BE49-F238E27FC236}">
                  <a16:creationId xmlns:a16="http://schemas.microsoft.com/office/drawing/2014/main" id="{C5CFE4A9-6946-A085-6299-8C9CAC98F658}"/>
                </a:ext>
              </a:extLst>
            </p:cNvPr>
            <p:cNvSpPr txBox="1"/>
            <p:nvPr/>
          </p:nvSpPr>
          <p:spPr>
            <a:xfrm>
              <a:off x="915691" y="3996846"/>
              <a:ext cx="7387772" cy="187743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8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Dirección General de Crédito Público </a:t>
              </a:r>
            </a:p>
            <a:p>
              <a:pPr algn="ctr"/>
              <a:r>
                <a:rPr lang="es-ES" sz="28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y  Tesoro Nacional</a:t>
              </a:r>
            </a:p>
            <a:p>
              <a:pPr algn="ctr"/>
              <a:endParaRPr lang="es-ES" sz="3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  <a:cs typeface="JasmineUPC" panose="02020603050405020304" pitchFamily="18" charset="-34"/>
              </a:endParaRPr>
            </a:p>
            <a:p>
              <a:pPr algn="ctr"/>
              <a:r>
                <a:rPr lang="es-ES" sz="2800" dirty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  <a:cs typeface="JasmineUPC" panose="02020603050405020304" pitchFamily="18" charset="-34"/>
                </a:rPr>
                <a:t>2023</a:t>
              </a:r>
            </a:p>
          </p:txBody>
        </p:sp>
      </p:grpSp>
      <p:cxnSp>
        <p:nvCxnSpPr>
          <p:cNvPr id="13" name="9 Conector recto">
            <a:extLst>
              <a:ext uri="{FF2B5EF4-FFF2-40B4-BE49-F238E27FC236}">
                <a16:creationId xmlns:a16="http://schemas.microsoft.com/office/drawing/2014/main" id="{5CFF7B77-4ACE-832C-900D-0507DBD4B0F8}"/>
              </a:ext>
            </a:extLst>
          </p:cNvPr>
          <p:cNvCxnSpPr>
            <a:cxnSpLocks/>
          </p:cNvCxnSpPr>
          <p:nvPr/>
        </p:nvCxnSpPr>
        <p:spPr>
          <a:xfrm flipV="1">
            <a:off x="2092029" y="789408"/>
            <a:ext cx="5187950" cy="1143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591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Septiembre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2023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8DC6AB3-A672-0A5C-8E8C-C9C7F33F9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052512"/>
            <a:ext cx="5409790" cy="358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639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Octubre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2023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6DA2DFB-66C6-8880-D1BF-7902CAEA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052512"/>
            <a:ext cx="5409790" cy="358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73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Noviembre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2023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6B490E2-5E51-46C6-4E73-951F5B165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057275"/>
            <a:ext cx="5409790" cy="360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821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Diciembre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2023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53E5A42-3AB1-3248-10BB-55FF6DB4B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052512"/>
            <a:ext cx="5409790" cy="361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74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Enero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2023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0C53586-50EF-1F09-E031-FABE6068FA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061128"/>
            <a:ext cx="5409790" cy="350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58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002708" y="727642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Febrero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2023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52B8813-F53C-20CC-D1D0-FBF5D9FD92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2708" y="1075460"/>
            <a:ext cx="5409790" cy="3506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236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Marzo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2023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450C292-D2EA-6E6F-90C5-EC312EB6B9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123951"/>
            <a:ext cx="5409790" cy="346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296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808745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Abril 2023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9334B15-41BA-9543-112B-08EFA4CC4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8745" y="1075460"/>
            <a:ext cx="5409790" cy="348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3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Mayo 2023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974DC02-8FA0-BD64-37D6-BF87F729B9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094076"/>
            <a:ext cx="5409790" cy="358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971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Junio 2023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30AAC6A-59E9-F1E2-7024-986F973AB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073293"/>
            <a:ext cx="5409790" cy="358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126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Julio 2023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8EB5926-EAFC-BCF4-F538-1733468EBC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064435"/>
            <a:ext cx="5409790" cy="358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808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>
            <a:extLst>
              <a:ext uri="{FF2B5EF4-FFF2-40B4-BE49-F238E27FC236}">
                <a16:creationId xmlns:a16="http://schemas.microsoft.com/office/drawing/2014/main" id="{D5B0CB5C-2785-F319-6086-13781DD6F77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940363" y="720715"/>
            <a:ext cx="5409790" cy="28137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1400" b="1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1400" b="1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Agosto 2023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CF054D3-2DD1-22CF-E519-0DF39C074C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363" y="1052512"/>
            <a:ext cx="5409790" cy="3587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3971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1F2E63D61B4EF4B93C738236FC81050" ma:contentTypeVersion="2" ma:contentTypeDescription="Crear nuevo documento." ma:contentTypeScope="" ma:versionID="ff10a781a61055101a412cec68910d44">
  <xsd:schema xmlns:xsd="http://www.w3.org/2001/XMLSchema" xmlns:xs="http://www.w3.org/2001/XMLSchema" xmlns:p="http://schemas.microsoft.com/office/2006/metadata/properties" xmlns:ns1="http://schemas.microsoft.com/sharepoint/v3" xmlns:ns2="aac6e9ca-a293-4c82-8e9f-9055b12d24a8" targetNamespace="http://schemas.microsoft.com/office/2006/metadata/properties" ma:root="true" ma:fieldsID="48b42b37a1e2ad92365a67a34aee8fa9" ns1:_="" ns2:_="">
    <xsd:import namespace="http://schemas.microsoft.com/sharepoint/v3"/>
    <xsd:import namespace="aac6e9ca-a293-4c82-8e9f-9055b12d24a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hidden="true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c6e9ca-a293-4c82-8e9f-9055b12d24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3AAB79-7B07-4B32-AEB8-E1D1F760FD2B}">
  <ds:schemaRefs>
    <ds:schemaRef ds:uri="http://schemas.microsoft.com/sharepoint/v3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aac6e9ca-a293-4c82-8e9f-9055b12d24a8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9843E73-5568-48C0-B4EE-8E58F208D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ac6e9ca-a293-4c82-8e9f-9055b12d24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D9B8A-FBA1-470A-A40F-C3484A8300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4691</TotalTime>
  <Words>75</Words>
  <Application>Microsoft Office PowerPoint</Application>
  <PresentationFormat>Presentación en pantalla (16:9)</PresentationFormat>
  <Paragraphs>19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Gill Sans MT</vt:lpstr>
      <vt:lpstr>Verdana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Maria Camila Forero Nuñez</cp:lastModifiedBy>
  <cp:revision>95</cp:revision>
  <cp:lastPrinted>2023-02-09T00:08:50Z</cp:lastPrinted>
  <dcterms:created xsi:type="dcterms:W3CDTF">2018-11-28T19:36:46Z</dcterms:created>
  <dcterms:modified xsi:type="dcterms:W3CDTF">2024-01-11T17:45:23Z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0x01010041F2E63D61B4EF4B93C738236FC81050</vt:lpwstr>
  </property>
</Properties>
</file>