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8"/>
  </p:notesMasterIdLst>
  <p:sldIdLst>
    <p:sldId id="272" r:id="rId5"/>
    <p:sldId id="265" r:id="rId6"/>
    <p:sldId id="268" r:id="rId7"/>
    <p:sldId id="269" r:id="rId8"/>
    <p:sldId id="270" r:id="rId9"/>
    <p:sldId id="271" r:id="rId10"/>
    <p:sldId id="273" r:id="rId11"/>
    <p:sldId id="274" r:id="rId12"/>
    <p:sldId id="275" r:id="rId13"/>
    <p:sldId id="276" r:id="rId14"/>
    <p:sldId id="277" r:id="rId15"/>
    <p:sldId id="278" r:id="rId16"/>
    <p:sldId id="279" r:id="rId17"/>
  </p:sldIdLst>
  <p:sldSz cx="9144000" cy="5143500" type="screen16x9"/>
  <p:notesSz cx="7104063" cy="10234613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6">
          <p15:clr>
            <a:srgbClr val="A4A3A4"/>
          </p15:clr>
        </p15:guide>
        <p15:guide id="2" pos="3080">
          <p15:clr>
            <a:srgbClr val="A4A3A4"/>
          </p15:clr>
        </p15:guide>
        <p15:guide id="3" pos="2880">
          <p15:clr>
            <a:srgbClr val="A4A3A4"/>
          </p15:clr>
        </p15:guide>
        <p15:guide id="4" pos="5560">
          <p15:clr>
            <a:srgbClr val="A4A3A4"/>
          </p15:clr>
        </p15:guide>
        <p15:guide id="5" pos="2680">
          <p15:clr>
            <a:srgbClr val="A4A3A4"/>
          </p15:clr>
        </p15:guide>
        <p15:guide id="6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9E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96" autoAdjust="0"/>
  </p:normalViewPr>
  <p:slideViewPr>
    <p:cSldViewPr snapToGrid="0" snapToObjects="1" showGuides="1">
      <p:cViewPr varScale="1">
        <p:scale>
          <a:sx n="138" d="100"/>
          <a:sy n="138" d="100"/>
        </p:scale>
        <p:origin x="834" y="108"/>
      </p:cViewPr>
      <p:guideLst>
        <p:guide orient="horz" pos="1786"/>
        <p:guide pos="3080"/>
        <p:guide pos="2880"/>
        <p:guide pos="5560"/>
        <p:guide pos="2680"/>
        <p:guide pos="2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2D54BEB5-47D8-4AEF-BC75-BAAA3675FD2E}" type="datetimeFigureOut">
              <a:rPr lang="es-CO" smtClean="0"/>
              <a:t>11/01/2024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3660A72A-335F-4F94-9BB7-3461F8C1F22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466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52F778-A8C4-46E3-9796-AC0BD22B4BDB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6852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6805B226-F693-E23A-0AC6-0487A3BCF4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75"/>
            <a:ext cx="9143800" cy="514361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11/01/2024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122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911F9C-4982-DC10-47A7-6087D797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2D4D84-B18F-DC4C-91BD-C2D2452F6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14A5BCA-21FB-4F80-5D90-71B92FADA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DC4DC66-6DB7-E14E-1352-1E2E2ED4E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11/01/2024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AEA652-EF40-005F-FF90-AD253E40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9AB725-99AA-BB55-8E39-F039EB14A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090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E65C95-5503-7D88-003E-0E2E5F911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3AC4D1E-48F0-A1F3-F9C4-7B875CE88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F0E517-DE99-33E7-2751-3A45597C8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892408-C707-58E8-CE35-B1C506B77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11/01/2024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5293AC-92C2-E7E4-0ECB-1F609042D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B57530-0A48-7CB0-27F9-91E065538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6382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05C3E2-E170-9268-25A1-AE60BCD4A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DC4665-0C8C-E09A-7C93-4DB3CB0A6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63F176-85B0-9D54-437B-996F56A1D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11/01/2024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9FF4C6-8C08-CBB4-3CE2-59E6FA53D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D7E2D5-E6C7-D872-FB2D-BAF97048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3911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BAB6635-A1FA-05FB-BAB0-2B865D525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6005000-C67B-39FC-C963-1BE222E2F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77B06B-FF69-1B1F-5058-EED75F49A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11/01/2024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1E3432-7CD9-B690-69AF-9AB3EC20F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FBBF71-D1BB-B37A-0A5C-4B7A1432A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73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AD64394-963E-D625-32AA-BDFC76B6E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11/01/2024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F68054-34D7-9279-DFD5-715512BF4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916C35A-4761-CBE9-49AD-2C3A4928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F03094B-3B2A-4C1A-84F1-903486D2D0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24"/>
            <a:ext cx="9143999" cy="5143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84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C4201D2B-7635-B428-D717-5BAA3AF3AB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" y="-112"/>
            <a:ext cx="9143999" cy="514372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11/01/2024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3B05C927-FCF5-0132-3B83-3AA55DB686B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2"/>
            <a:ext cx="9143799" cy="5143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701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11/01/2024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4201D2B-7635-B428-D717-5BAA3AF3AB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" y="-112"/>
            <a:ext cx="9143999" cy="5143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35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A0128F-3548-EBBF-BD29-1EB1D2457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611771-8F44-52FC-9741-53E17FE37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0D0EFA-890A-CDAE-F1B6-CDA7C84A4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11/01/2024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03C958-22C5-59D4-D584-C88407A5F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441F80-8960-189A-2E8E-15505E6A0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3B05C927-FCF5-0132-3B83-3AA55DB686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" y="0"/>
            <a:ext cx="9143799" cy="5143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61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1F210-8371-C703-B82E-47C593C7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15A348-98B3-3879-5E17-CB0127E64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8F33D3A-1132-9B1A-B962-CD60ABDB6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E0D49E-7178-69A3-8F58-4D4C48A6C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11/01/2024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5CC090-A935-39EC-1352-2703D7774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F37035-180E-0152-1228-EECA44274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8325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AB338-F339-66BE-83C6-7A3F6FECC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935FC1-EFEA-9E70-C955-E0F46AFA9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2A0A90-FD8F-D098-9E3C-8B3903C7E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0F47486-611C-6371-6BFF-C8AADB90A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5A5BFE2-9B56-F9FE-1317-1698B3D8A8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58251A3-C7BF-3DF9-1006-6349C94F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11/01/2024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44687DF-C287-0B90-0384-AC46566F9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B92D22D-0268-7F05-56E0-5963F89C2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3803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5FE461-F01D-222B-4C7C-57D2AA865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CFB908D-19D2-F83C-4039-D58C06ECA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11/01/2024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77D68EF-BFF2-A72E-07EE-5E72D7A47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38FE25A-BF2A-CF99-7E87-C956434B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0117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B9DC9B7-1E4F-7D26-4BD7-745061F4E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11/01/2024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F5816B9-11D6-2A5A-0FD1-DB0FC94DB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3A788D0-F4D3-2B6C-9239-17F58235B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869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F842174-351A-5C35-E775-1CDC59E1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D2E68F-9A0D-D89E-ED06-73EDB9E63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A95696-420C-C45E-6F3E-ED258E8D8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11/01/2024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EF4216-2A8E-0656-28FD-6CAD51853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FEC2FF-6B1B-D345-F657-95FAADED4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96258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2 Grupo">
            <a:extLst>
              <a:ext uri="{FF2B5EF4-FFF2-40B4-BE49-F238E27FC236}">
                <a16:creationId xmlns:a16="http://schemas.microsoft.com/office/drawing/2014/main" id="{D1328EED-322D-CF32-080A-36B2D4DC4D81}"/>
              </a:ext>
            </a:extLst>
          </p:cNvPr>
          <p:cNvGrpSpPr/>
          <p:nvPr/>
        </p:nvGrpSpPr>
        <p:grpSpPr>
          <a:xfrm>
            <a:off x="508977" y="934149"/>
            <a:ext cx="8343509" cy="3865996"/>
            <a:chOff x="915691" y="2008287"/>
            <a:chExt cx="7460111" cy="3865996"/>
          </a:xfrm>
        </p:grpSpPr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F18AB7B1-9ECD-31DD-DA6F-FC04ABC56779}"/>
                </a:ext>
              </a:extLst>
            </p:cNvPr>
            <p:cNvSpPr txBox="1"/>
            <p:nvPr/>
          </p:nvSpPr>
          <p:spPr>
            <a:xfrm>
              <a:off x="988030" y="2008287"/>
              <a:ext cx="7387772" cy="13234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4000" dirty="0">
                  <a:solidFill>
                    <a:schemeClr val="bg1">
                      <a:lumMod val="50000"/>
                    </a:schemeClr>
                  </a:solidFill>
                  <a:latin typeface="Gill Sans MT" panose="020B0502020104020203" pitchFamily="34" charset="0"/>
                  <a:cs typeface="JasmineUPC" panose="02020603050405020304" pitchFamily="18" charset="-34"/>
                </a:rPr>
                <a:t>Ranking de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4000" dirty="0">
                  <a:solidFill>
                    <a:schemeClr val="bg1">
                      <a:lumMod val="50000"/>
                    </a:schemeClr>
                  </a:solidFill>
                  <a:latin typeface="Gill Sans MT" panose="020B0502020104020203" pitchFamily="34" charset="0"/>
                  <a:cs typeface="JasmineUPC" panose="02020603050405020304" pitchFamily="18" charset="-34"/>
                </a:rPr>
                <a:t>Creadores de Mercado</a:t>
              </a:r>
            </a:p>
          </p:txBody>
        </p:sp>
        <p:cxnSp>
          <p:nvCxnSpPr>
            <p:cNvPr id="9" name="5 Conector recto">
              <a:extLst>
                <a:ext uri="{FF2B5EF4-FFF2-40B4-BE49-F238E27FC236}">
                  <a16:creationId xmlns:a16="http://schemas.microsoft.com/office/drawing/2014/main" id="{D967CFF1-4742-B8CA-A0C3-F8BCC44E3988}"/>
                </a:ext>
              </a:extLst>
            </p:cNvPr>
            <p:cNvCxnSpPr/>
            <p:nvPr/>
          </p:nvCxnSpPr>
          <p:spPr>
            <a:xfrm flipV="1">
              <a:off x="2015602" y="3465038"/>
              <a:ext cx="5187950" cy="1143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uadroTexto 3">
              <a:extLst>
                <a:ext uri="{FF2B5EF4-FFF2-40B4-BE49-F238E27FC236}">
                  <a16:creationId xmlns:a16="http://schemas.microsoft.com/office/drawing/2014/main" id="{C5CFE4A9-6946-A085-6299-8C9CAC98F658}"/>
                </a:ext>
              </a:extLst>
            </p:cNvPr>
            <p:cNvSpPr txBox="1"/>
            <p:nvPr/>
          </p:nvSpPr>
          <p:spPr>
            <a:xfrm>
              <a:off x="915691" y="3996846"/>
              <a:ext cx="7387772" cy="187743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800" dirty="0">
                  <a:solidFill>
                    <a:schemeClr val="bg1">
                      <a:lumMod val="50000"/>
                    </a:schemeClr>
                  </a:solidFill>
                  <a:latin typeface="Gill Sans MT" panose="020B0502020104020203" pitchFamily="34" charset="0"/>
                  <a:cs typeface="JasmineUPC" panose="02020603050405020304" pitchFamily="18" charset="-34"/>
                </a:rPr>
                <a:t>Dirección General de Crédito Público </a:t>
              </a:r>
            </a:p>
            <a:p>
              <a:pPr algn="ctr"/>
              <a:r>
                <a:rPr lang="es-ES" sz="2800" dirty="0">
                  <a:solidFill>
                    <a:schemeClr val="bg1">
                      <a:lumMod val="50000"/>
                    </a:schemeClr>
                  </a:solidFill>
                  <a:latin typeface="Gill Sans MT" panose="020B0502020104020203" pitchFamily="34" charset="0"/>
                  <a:cs typeface="JasmineUPC" panose="02020603050405020304" pitchFamily="18" charset="-34"/>
                </a:rPr>
                <a:t>y  Tesoro Nacional</a:t>
              </a:r>
            </a:p>
            <a:p>
              <a:pPr algn="ctr"/>
              <a:endParaRPr lang="es-ES" sz="3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  <a:cs typeface="JasmineUPC" panose="02020603050405020304" pitchFamily="18" charset="-34"/>
              </a:endParaRPr>
            </a:p>
            <a:p>
              <a:pPr algn="ctr"/>
              <a:r>
                <a:rPr lang="es-ES" sz="2800" dirty="0">
                  <a:solidFill>
                    <a:schemeClr val="bg1">
                      <a:lumMod val="50000"/>
                    </a:schemeClr>
                  </a:solidFill>
                  <a:latin typeface="Gill Sans MT" panose="020B0502020104020203" pitchFamily="34" charset="0"/>
                  <a:cs typeface="JasmineUPC" panose="02020603050405020304" pitchFamily="18" charset="-34"/>
                </a:rPr>
                <a:t>2023</a:t>
              </a:r>
            </a:p>
          </p:txBody>
        </p:sp>
      </p:grpSp>
      <p:cxnSp>
        <p:nvCxnSpPr>
          <p:cNvPr id="13" name="9 Conector recto">
            <a:extLst>
              <a:ext uri="{FF2B5EF4-FFF2-40B4-BE49-F238E27FC236}">
                <a16:creationId xmlns:a16="http://schemas.microsoft.com/office/drawing/2014/main" id="{5CFF7B77-4ACE-832C-900D-0507DBD4B0F8}"/>
              </a:ext>
            </a:extLst>
          </p:cNvPr>
          <p:cNvCxnSpPr>
            <a:cxnSpLocks/>
          </p:cNvCxnSpPr>
          <p:nvPr/>
        </p:nvCxnSpPr>
        <p:spPr>
          <a:xfrm flipV="1">
            <a:off x="2092029" y="789408"/>
            <a:ext cx="5187950" cy="1143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591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">
            <a:extLst>
              <a:ext uri="{FF2B5EF4-FFF2-40B4-BE49-F238E27FC236}">
                <a16:creationId xmlns:a16="http://schemas.microsoft.com/office/drawing/2014/main" id="{D5B0CB5C-2785-F319-6086-13781DD6F770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940363" y="720715"/>
            <a:ext cx="5409790" cy="28137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defTabSz="8207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Ranking General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Acumulado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Septiembre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2023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8DC6AB3-A672-0A5C-8E8C-C9C7F33F98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0363" y="1052512"/>
            <a:ext cx="5409790" cy="358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639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">
            <a:extLst>
              <a:ext uri="{FF2B5EF4-FFF2-40B4-BE49-F238E27FC236}">
                <a16:creationId xmlns:a16="http://schemas.microsoft.com/office/drawing/2014/main" id="{D5B0CB5C-2785-F319-6086-13781DD6F770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940363" y="720715"/>
            <a:ext cx="5409790" cy="28137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defTabSz="8207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Ranking General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Acumulado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Octubre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2023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6DA2DFB-66C6-8880-D1BF-7902CAEABD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0363" y="1052512"/>
            <a:ext cx="5409790" cy="358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373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">
            <a:extLst>
              <a:ext uri="{FF2B5EF4-FFF2-40B4-BE49-F238E27FC236}">
                <a16:creationId xmlns:a16="http://schemas.microsoft.com/office/drawing/2014/main" id="{D5B0CB5C-2785-F319-6086-13781DD6F770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940363" y="720715"/>
            <a:ext cx="5409790" cy="28137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defTabSz="8207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Ranking General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Acumulado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Noviembre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2023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6B490E2-5E51-46C6-4E73-951F5B165C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0363" y="1057275"/>
            <a:ext cx="5409790" cy="360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821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">
            <a:extLst>
              <a:ext uri="{FF2B5EF4-FFF2-40B4-BE49-F238E27FC236}">
                <a16:creationId xmlns:a16="http://schemas.microsoft.com/office/drawing/2014/main" id="{D5B0CB5C-2785-F319-6086-13781DD6F770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940363" y="720715"/>
            <a:ext cx="5409790" cy="28137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defTabSz="8207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Ranking General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Acumulado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Diciembre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2023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53E5A42-3AB1-3248-10BB-55FF6DB4B9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0363" y="1052512"/>
            <a:ext cx="5409790" cy="361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740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">
            <a:extLst>
              <a:ext uri="{FF2B5EF4-FFF2-40B4-BE49-F238E27FC236}">
                <a16:creationId xmlns:a16="http://schemas.microsoft.com/office/drawing/2014/main" id="{D5B0CB5C-2785-F319-6086-13781DD6F770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940363" y="727642"/>
            <a:ext cx="5409790" cy="28137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defTabSz="8207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Ranking General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Acumulado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Enero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2023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0C53586-50EF-1F09-E031-FABE6068FA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0363" y="1061128"/>
            <a:ext cx="5409790" cy="3506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588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">
            <a:extLst>
              <a:ext uri="{FF2B5EF4-FFF2-40B4-BE49-F238E27FC236}">
                <a16:creationId xmlns:a16="http://schemas.microsoft.com/office/drawing/2014/main" id="{D5B0CB5C-2785-F319-6086-13781DD6F770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002708" y="727642"/>
            <a:ext cx="5409790" cy="28137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defTabSz="8207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Ranking General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Acumulado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Febrero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2023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52B8813-F53C-20CC-D1D0-FBF5D9FD9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2708" y="1075460"/>
            <a:ext cx="5409790" cy="3506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236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">
            <a:extLst>
              <a:ext uri="{FF2B5EF4-FFF2-40B4-BE49-F238E27FC236}">
                <a16:creationId xmlns:a16="http://schemas.microsoft.com/office/drawing/2014/main" id="{D5B0CB5C-2785-F319-6086-13781DD6F770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940363" y="720715"/>
            <a:ext cx="5409790" cy="28137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defTabSz="8207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Ranking General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Acumulado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Marzo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2023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450C292-D2EA-6E6F-90C5-EC312EB6B9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0363" y="1123951"/>
            <a:ext cx="5409790" cy="3468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296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">
            <a:extLst>
              <a:ext uri="{FF2B5EF4-FFF2-40B4-BE49-F238E27FC236}">
                <a16:creationId xmlns:a16="http://schemas.microsoft.com/office/drawing/2014/main" id="{D5B0CB5C-2785-F319-6086-13781DD6F770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808745" y="720715"/>
            <a:ext cx="5409790" cy="28137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defTabSz="8207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Ranking General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Acumulado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Abril 2023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9334B15-41BA-9543-112B-08EFA4CC40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8745" y="1075460"/>
            <a:ext cx="5409790" cy="348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30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">
            <a:extLst>
              <a:ext uri="{FF2B5EF4-FFF2-40B4-BE49-F238E27FC236}">
                <a16:creationId xmlns:a16="http://schemas.microsoft.com/office/drawing/2014/main" id="{D5B0CB5C-2785-F319-6086-13781DD6F770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940363" y="720715"/>
            <a:ext cx="5409790" cy="28137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defTabSz="8207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Ranking General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Acumulado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Mayo 2023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974DC02-8FA0-BD64-37D6-BF87F729B9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0363" y="1094076"/>
            <a:ext cx="5409790" cy="358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971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">
            <a:extLst>
              <a:ext uri="{FF2B5EF4-FFF2-40B4-BE49-F238E27FC236}">
                <a16:creationId xmlns:a16="http://schemas.microsoft.com/office/drawing/2014/main" id="{D5B0CB5C-2785-F319-6086-13781DD6F770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940363" y="720715"/>
            <a:ext cx="5409790" cy="28137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defTabSz="8207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Ranking General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Acumulado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Junio 2023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30AAC6A-59E9-F1E2-7024-986F973AB0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0363" y="1073293"/>
            <a:ext cx="5409790" cy="358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26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">
            <a:extLst>
              <a:ext uri="{FF2B5EF4-FFF2-40B4-BE49-F238E27FC236}">
                <a16:creationId xmlns:a16="http://schemas.microsoft.com/office/drawing/2014/main" id="{D5B0CB5C-2785-F319-6086-13781DD6F770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940363" y="720715"/>
            <a:ext cx="5409790" cy="28137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defTabSz="8207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Ranking General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Acumulado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Julio 2023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8EB5926-EAFC-BCF4-F538-1733468EBC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0363" y="1064435"/>
            <a:ext cx="5409790" cy="358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808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">
            <a:extLst>
              <a:ext uri="{FF2B5EF4-FFF2-40B4-BE49-F238E27FC236}">
                <a16:creationId xmlns:a16="http://schemas.microsoft.com/office/drawing/2014/main" id="{D5B0CB5C-2785-F319-6086-13781DD6F770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940363" y="720715"/>
            <a:ext cx="5409790" cy="28137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defTabSz="8207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Ranking General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Acumulado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Agosto 2023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CF054D3-2DD1-22CF-E519-0DF39C074C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0363" y="1052512"/>
            <a:ext cx="5409790" cy="358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3971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OBIERNO DEL CAMBIO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1F2E63D61B4EF4B93C738236FC81050" ma:contentTypeVersion="2" ma:contentTypeDescription="Crear nuevo documento." ma:contentTypeScope="" ma:versionID="ff10a781a61055101a412cec68910d44">
  <xsd:schema xmlns:xsd="http://www.w3.org/2001/XMLSchema" xmlns:xs="http://www.w3.org/2001/XMLSchema" xmlns:p="http://schemas.microsoft.com/office/2006/metadata/properties" xmlns:ns1="http://schemas.microsoft.com/sharepoint/v3" xmlns:ns2="aac6e9ca-a293-4c82-8e9f-9055b12d24a8" targetNamespace="http://schemas.microsoft.com/office/2006/metadata/properties" ma:root="true" ma:fieldsID="48b42b37a1e2ad92365a67a34aee8fa9" ns1:_="" ns2:_="">
    <xsd:import namespace="http://schemas.microsoft.com/sharepoint/v3"/>
    <xsd:import namespace="aac6e9ca-a293-4c82-8e9f-9055b12d24a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c6e9ca-a293-4c82-8e9f-9055b12d24a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3AAB79-7B07-4B32-AEB8-E1D1F760FD2B}">
  <ds:schemaRefs>
    <ds:schemaRef ds:uri="http://schemas.microsoft.com/sharepoint/v3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aac6e9ca-a293-4c82-8e9f-9055b12d24a8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9843E73-5568-48C0-B4EE-8E58F208D2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c6e9ca-a293-4c82-8e9f-9055b12d24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D9B8A-FBA1-470A-A40F-C3484A83007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4691</TotalTime>
  <Words>75</Words>
  <Application>Microsoft Office PowerPoint</Application>
  <PresentationFormat>Presentación en pantalla (16:9)</PresentationFormat>
  <Paragraphs>19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Gill Sans MT</vt:lpstr>
      <vt:lpstr>Verdana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Maria Camila Forero Nuñez</cp:lastModifiedBy>
  <cp:revision>95</cp:revision>
  <cp:lastPrinted>2023-02-09T00:08:50Z</cp:lastPrinted>
  <dcterms:created xsi:type="dcterms:W3CDTF">2018-11-28T19:36:46Z</dcterms:created>
  <dcterms:modified xsi:type="dcterms:W3CDTF">2024-01-11T17:45:23Z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0x01010041F2E63D61B4EF4B93C738236FC81050</vt:lpwstr>
  </property>
</Properties>
</file>