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sldIdLst>
    <p:sldId id="272" r:id="rId5"/>
    <p:sldId id="265" r:id="rId6"/>
    <p:sldId id="268" r:id="rId7"/>
    <p:sldId id="269" r:id="rId8"/>
    <p:sldId id="270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</p:sldIdLst>
  <p:sldSz cx="9144000" cy="5143500" type="screen16x9"/>
  <p:notesSz cx="7104063" cy="1023461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E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6" autoAdjust="0"/>
  </p:normalViewPr>
  <p:slideViewPr>
    <p:cSldViewPr snapToGrid="0" snapToObjects="1" showGuides="1">
      <p:cViewPr varScale="1">
        <p:scale>
          <a:sx n="138" d="100"/>
          <a:sy n="138" d="100"/>
        </p:scale>
        <p:origin x="834" y="108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D54BEB5-47D8-4AEF-BC75-BAAA3675FD2E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660A72A-335F-4F94-9BB7-3461F8C1F22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466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2F778-A8C4-46E3-9796-AC0BD22B4BDB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85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75"/>
            <a:ext cx="9143800" cy="514361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1224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090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6382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3911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073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03094B-3B2A-4C1A-84F1-903486D2D0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4"/>
            <a:ext cx="9143999" cy="514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4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" y="-112"/>
            <a:ext cx="9143999" cy="514372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"/>
            <a:ext cx="9143799" cy="514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0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" y="-112"/>
            <a:ext cx="9143999" cy="514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" y="0"/>
            <a:ext cx="9143799" cy="514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832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380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011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11/01/2024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869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11/01/2024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9625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2 Grupo">
            <a:extLst>
              <a:ext uri="{FF2B5EF4-FFF2-40B4-BE49-F238E27FC236}">
                <a16:creationId xmlns:a16="http://schemas.microsoft.com/office/drawing/2014/main" id="{D1328EED-322D-CF32-080A-36B2D4DC4D81}"/>
              </a:ext>
            </a:extLst>
          </p:cNvPr>
          <p:cNvGrpSpPr/>
          <p:nvPr/>
        </p:nvGrpSpPr>
        <p:grpSpPr>
          <a:xfrm>
            <a:off x="508977" y="934149"/>
            <a:ext cx="8343509" cy="3865996"/>
            <a:chOff x="915691" y="2008287"/>
            <a:chExt cx="7460111" cy="3865996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18AB7B1-9ECD-31DD-DA6F-FC04ABC56779}"/>
                </a:ext>
              </a:extLst>
            </p:cNvPr>
            <p:cNvSpPr txBox="1"/>
            <p:nvPr/>
          </p:nvSpPr>
          <p:spPr>
            <a:xfrm>
              <a:off x="988030" y="2008287"/>
              <a:ext cx="7387772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sz="40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  <a:cs typeface="JasmineUPC" panose="02020603050405020304" pitchFamily="18" charset="-34"/>
                </a:rPr>
                <a:t>Ranking de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sz="40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  <a:cs typeface="JasmineUPC" panose="02020603050405020304" pitchFamily="18" charset="-34"/>
                </a:rPr>
                <a:t>Creadores de Mercado</a:t>
              </a:r>
            </a:p>
          </p:txBody>
        </p:sp>
        <p:cxnSp>
          <p:nvCxnSpPr>
            <p:cNvPr id="9" name="5 Conector recto">
              <a:extLst>
                <a:ext uri="{FF2B5EF4-FFF2-40B4-BE49-F238E27FC236}">
                  <a16:creationId xmlns:a16="http://schemas.microsoft.com/office/drawing/2014/main" id="{D967CFF1-4742-B8CA-A0C3-F8BCC44E3988}"/>
                </a:ext>
              </a:extLst>
            </p:cNvPr>
            <p:cNvCxnSpPr/>
            <p:nvPr/>
          </p:nvCxnSpPr>
          <p:spPr>
            <a:xfrm flipV="1">
              <a:off x="2015602" y="3465038"/>
              <a:ext cx="5187950" cy="1143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uadroTexto 3">
              <a:extLst>
                <a:ext uri="{FF2B5EF4-FFF2-40B4-BE49-F238E27FC236}">
                  <a16:creationId xmlns:a16="http://schemas.microsoft.com/office/drawing/2014/main" id="{C5CFE4A9-6946-A085-6299-8C9CAC98F658}"/>
                </a:ext>
              </a:extLst>
            </p:cNvPr>
            <p:cNvSpPr txBox="1"/>
            <p:nvPr/>
          </p:nvSpPr>
          <p:spPr>
            <a:xfrm>
              <a:off x="915691" y="3996846"/>
              <a:ext cx="7387772" cy="18774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  <a:cs typeface="JasmineUPC" panose="02020603050405020304" pitchFamily="18" charset="-34"/>
                </a:rPr>
                <a:t>Dirección General de Crédito Público </a:t>
              </a:r>
            </a:p>
            <a:p>
              <a:pPr algn="ctr"/>
              <a:r>
                <a:rPr lang="es-ES" sz="28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  <a:cs typeface="JasmineUPC" panose="02020603050405020304" pitchFamily="18" charset="-34"/>
                </a:rPr>
                <a:t>y  Tesoro Nacional</a:t>
              </a:r>
            </a:p>
            <a:p>
              <a:pPr algn="ctr"/>
              <a:endParaRPr lang="es-ES" sz="32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  <a:cs typeface="JasmineUPC" panose="02020603050405020304" pitchFamily="18" charset="-34"/>
              </a:endParaRPr>
            </a:p>
            <a:p>
              <a:pPr algn="ctr"/>
              <a:r>
                <a:rPr lang="es-ES" sz="28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  <a:cs typeface="JasmineUPC" panose="02020603050405020304" pitchFamily="18" charset="-34"/>
                </a:rPr>
                <a:t>2023</a:t>
              </a:r>
            </a:p>
          </p:txBody>
        </p:sp>
      </p:grpSp>
      <p:cxnSp>
        <p:nvCxnSpPr>
          <p:cNvPr id="13" name="9 Conector recto">
            <a:extLst>
              <a:ext uri="{FF2B5EF4-FFF2-40B4-BE49-F238E27FC236}">
                <a16:creationId xmlns:a16="http://schemas.microsoft.com/office/drawing/2014/main" id="{5CFF7B77-4ACE-832C-900D-0507DBD4B0F8}"/>
              </a:ext>
            </a:extLst>
          </p:cNvPr>
          <p:cNvCxnSpPr>
            <a:cxnSpLocks/>
          </p:cNvCxnSpPr>
          <p:nvPr/>
        </p:nvCxnSpPr>
        <p:spPr>
          <a:xfrm flipV="1">
            <a:off x="2092029" y="789408"/>
            <a:ext cx="5187950" cy="1143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59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Septiembre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DC6AB3-A672-0A5C-8E8C-C9C7F33F9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52512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39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Octubre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DA2DFB-66C6-8880-D1BF-7902CAEAB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52512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73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Noviembre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6B490E2-5E51-46C6-4E73-951F5B165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57275"/>
            <a:ext cx="5409790" cy="360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2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Diciembre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53E5A42-3AB1-3248-10BB-55FF6DB4B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52512"/>
            <a:ext cx="5409790" cy="361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4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7642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Enero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C53586-50EF-1F09-E031-FABE6068F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61128"/>
            <a:ext cx="5409790" cy="350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8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002708" y="727642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Febrero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2B8813-F53C-20CC-D1D0-FBF5D9FD9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708" y="1075460"/>
            <a:ext cx="5409790" cy="350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36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Marzo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50C292-D2EA-6E6F-90C5-EC312EB6B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123951"/>
            <a:ext cx="5409790" cy="346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96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808745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Abril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9334B15-41BA-9543-112B-08EFA4CC4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745" y="1075460"/>
            <a:ext cx="5409790" cy="348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Mayo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74DC02-8FA0-BD64-37D6-BF87F729B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94076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7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Junio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0AAC6A-59E9-F1E2-7024-986F973AB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73293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26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Julio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EB5926-EAFC-BCF4-F538-1733468EB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64435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08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>
            <a:extLst>
              <a:ext uri="{FF2B5EF4-FFF2-40B4-BE49-F238E27FC236}">
                <a16:creationId xmlns:a16="http://schemas.microsoft.com/office/drawing/2014/main" id="{D5B0CB5C-2785-F319-6086-13781DD6F77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40363" y="720715"/>
            <a:ext cx="5409790" cy="28137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1400" b="1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1400" b="1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Agosto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F054D3-2DD1-22CF-E519-0DF39C074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363" y="1052512"/>
            <a:ext cx="5409790" cy="35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971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1F2E63D61B4EF4B93C738236FC81050" ma:contentTypeVersion="2" ma:contentTypeDescription="Crear nuevo documento." ma:contentTypeScope="" ma:versionID="ff10a781a61055101a412cec68910d44">
  <xsd:schema xmlns:xsd="http://www.w3.org/2001/XMLSchema" xmlns:xs="http://www.w3.org/2001/XMLSchema" xmlns:p="http://schemas.microsoft.com/office/2006/metadata/properties" xmlns:ns1="http://schemas.microsoft.com/sharepoint/v3" xmlns:ns2="aac6e9ca-a293-4c82-8e9f-9055b12d24a8" targetNamespace="http://schemas.microsoft.com/office/2006/metadata/properties" ma:root="true" ma:fieldsID="48b42b37a1e2ad92365a67a34aee8fa9" ns1:_="" ns2:_="">
    <xsd:import namespace="http://schemas.microsoft.com/sharepoint/v3"/>
    <xsd:import namespace="aac6e9ca-a293-4c82-8e9f-9055b12d24a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6e9ca-a293-4c82-8e9f-9055b12d24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3AAB79-7B07-4B32-AEB8-E1D1F760FD2B}">
  <ds:schemaRefs>
    <ds:schemaRef ds:uri="http://schemas.microsoft.com/sharepoint/v3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aac6e9ca-a293-4c82-8e9f-9055b12d24a8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843E73-5568-48C0-B4EE-8E58F208D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c6e9ca-a293-4c82-8e9f-9055b12d24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4691</TotalTime>
  <Words>75</Words>
  <Application>Microsoft Office PowerPoint</Application>
  <PresentationFormat>Presentación en pantalla (16:9)</PresentationFormat>
  <Paragraphs>19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Verdana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Maria Camila Forero Nuñez</cp:lastModifiedBy>
  <cp:revision>95</cp:revision>
  <cp:lastPrinted>2023-02-09T00:08:50Z</cp:lastPrinted>
  <dcterms:created xsi:type="dcterms:W3CDTF">2018-11-28T19:36:46Z</dcterms:created>
  <dcterms:modified xsi:type="dcterms:W3CDTF">2024-01-11T17:45:23Z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0x01010041F2E63D61B4EF4B93C738236FC81050</vt:lpwstr>
  </property>
</Properties>
</file>