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67" r:id="rId5"/>
    <p:sldId id="265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7" r:id="rId14"/>
    <p:sldId id="278" r:id="rId15"/>
    <p:sldId id="276" r:id="rId16"/>
    <p:sldId id="279" r:id="rId17"/>
  </p:sldIdLst>
  <p:sldSz cx="9144000" cy="5143500" type="screen16x9"/>
  <p:notesSz cx="7104063" cy="10234613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6">
          <p15:clr>
            <a:srgbClr val="A4A3A4"/>
          </p15:clr>
        </p15:guide>
        <p15:guide id="2" pos="3080">
          <p15:clr>
            <a:srgbClr val="A4A3A4"/>
          </p15:clr>
        </p15:guide>
        <p15:guide id="3" pos="2880">
          <p15:clr>
            <a:srgbClr val="A4A3A4"/>
          </p15:clr>
        </p15:guide>
        <p15:guide id="4" pos="5560">
          <p15:clr>
            <a:srgbClr val="A4A3A4"/>
          </p15:clr>
        </p15:guide>
        <p15:guide id="5" pos="2680">
          <p15:clr>
            <a:srgbClr val="A4A3A4"/>
          </p15:clr>
        </p15:guide>
        <p15:guide id="6" pos="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E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38" d="100"/>
          <a:sy n="138" d="100"/>
        </p:scale>
        <p:origin x="834" y="120"/>
      </p:cViewPr>
      <p:guideLst>
        <p:guide orient="horz" pos="1786"/>
        <p:guide pos="3080"/>
        <p:guide pos="2880"/>
        <p:guide pos="5560"/>
        <p:guide pos="2680"/>
        <p:guide pos="2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2D54BEB5-47D8-4AEF-BC75-BAAA3675FD2E}" type="datetimeFigureOut">
              <a:rPr lang="es-CO" smtClean="0"/>
              <a:t>17/01/2023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3660A72A-335F-4F94-9BB7-3461F8C1F22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466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0054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95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716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357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9454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810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8025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745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60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000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416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D99FA-6287-F142-B37B-E8AE046167C9}" type="datetimeFigureOut">
              <a:rPr lang="es-ES" smtClean="0"/>
              <a:t>17/01/2023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22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2 Grupo">
            <a:extLst>
              <a:ext uri="{FF2B5EF4-FFF2-40B4-BE49-F238E27FC236}">
                <a16:creationId xmlns:a16="http://schemas.microsoft.com/office/drawing/2014/main" id="{A8925287-6F75-F73D-E57C-70E5D816642D}"/>
              </a:ext>
            </a:extLst>
          </p:cNvPr>
          <p:cNvGrpSpPr/>
          <p:nvPr/>
        </p:nvGrpSpPr>
        <p:grpSpPr>
          <a:xfrm>
            <a:off x="589882" y="1078890"/>
            <a:ext cx="8343509" cy="3865996"/>
            <a:chOff x="915691" y="2008287"/>
            <a:chExt cx="7460111" cy="3865996"/>
          </a:xfrm>
        </p:grpSpPr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AC161885-F429-5CB6-A9A0-C9960BC387B1}"/>
                </a:ext>
              </a:extLst>
            </p:cNvPr>
            <p:cNvSpPr txBox="1"/>
            <p:nvPr/>
          </p:nvSpPr>
          <p:spPr>
            <a:xfrm>
              <a:off x="988030" y="2008287"/>
              <a:ext cx="7387772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sz="4000" dirty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  <a:cs typeface="JasmineUPC" panose="02020603050405020304" pitchFamily="18" charset="-34"/>
                </a:rPr>
                <a:t>Ranking de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sz="4000" dirty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  <a:cs typeface="JasmineUPC" panose="02020603050405020304" pitchFamily="18" charset="-34"/>
                </a:rPr>
                <a:t>Creadores de Mercado</a:t>
              </a:r>
            </a:p>
          </p:txBody>
        </p:sp>
        <p:cxnSp>
          <p:nvCxnSpPr>
            <p:cNvPr id="9" name="5 Conector recto">
              <a:extLst>
                <a:ext uri="{FF2B5EF4-FFF2-40B4-BE49-F238E27FC236}">
                  <a16:creationId xmlns:a16="http://schemas.microsoft.com/office/drawing/2014/main" id="{4CAC369A-5CB7-2F69-6571-CE884317E2F5}"/>
                </a:ext>
              </a:extLst>
            </p:cNvPr>
            <p:cNvCxnSpPr/>
            <p:nvPr/>
          </p:nvCxnSpPr>
          <p:spPr>
            <a:xfrm flipV="1">
              <a:off x="2015602" y="3465038"/>
              <a:ext cx="5187950" cy="1143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3">
              <a:extLst>
                <a:ext uri="{FF2B5EF4-FFF2-40B4-BE49-F238E27FC236}">
                  <a16:creationId xmlns:a16="http://schemas.microsoft.com/office/drawing/2014/main" id="{0932A6EC-93F0-62A7-CD99-EBAED73E65DD}"/>
                </a:ext>
              </a:extLst>
            </p:cNvPr>
            <p:cNvSpPr txBox="1"/>
            <p:nvPr/>
          </p:nvSpPr>
          <p:spPr>
            <a:xfrm>
              <a:off x="915691" y="3996846"/>
              <a:ext cx="7387772" cy="187743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800" dirty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  <a:cs typeface="JasmineUPC" panose="02020603050405020304" pitchFamily="18" charset="-34"/>
                </a:rPr>
                <a:t>Dirección General de Crédito Público </a:t>
              </a:r>
            </a:p>
            <a:p>
              <a:pPr algn="ctr"/>
              <a:r>
                <a:rPr lang="es-ES" sz="2800" dirty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  <a:cs typeface="JasmineUPC" panose="02020603050405020304" pitchFamily="18" charset="-34"/>
                </a:rPr>
                <a:t>y  Tesoro Nacional</a:t>
              </a:r>
            </a:p>
            <a:p>
              <a:pPr algn="ctr"/>
              <a:endParaRPr lang="es-ES" sz="3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  <a:cs typeface="JasmineUPC" panose="02020603050405020304" pitchFamily="18" charset="-34"/>
              </a:endParaRPr>
            </a:p>
            <a:p>
              <a:pPr algn="ctr"/>
              <a:r>
                <a:rPr lang="es-ES" sz="2800" dirty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  <a:cs typeface="JasmineUPC" panose="02020603050405020304" pitchFamily="18" charset="-34"/>
                </a:rPr>
                <a:t>2022</a:t>
              </a:r>
            </a:p>
          </p:txBody>
        </p:sp>
      </p:grpSp>
      <p:cxnSp>
        <p:nvCxnSpPr>
          <p:cNvPr id="11" name="9 Conector recto">
            <a:extLst>
              <a:ext uri="{FF2B5EF4-FFF2-40B4-BE49-F238E27FC236}">
                <a16:creationId xmlns:a16="http://schemas.microsoft.com/office/drawing/2014/main" id="{015B1F26-2774-91AB-7217-F781A744757A}"/>
              </a:ext>
            </a:extLst>
          </p:cNvPr>
          <p:cNvCxnSpPr/>
          <p:nvPr/>
        </p:nvCxnSpPr>
        <p:spPr>
          <a:xfrm flipV="1">
            <a:off x="2172934" y="934149"/>
            <a:ext cx="5187950" cy="1143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524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Septiembre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2022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32A501F-52E3-2F7C-38E7-4A61A6284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1654" y="1125161"/>
            <a:ext cx="5400675" cy="375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370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Octubre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2022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CB8FC63-4C83-97E5-1343-4CD29E7F4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769" y="1138115"/>
            <a:ext cx="5400675" cy="3775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581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Noviembre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2022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7A565D8-84F2-3108-2DF8-A8D3C6AD9F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1654" y="1095374"/>
            <a:ext cx="5409790" cy="376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236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Diciembre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2022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FCDC640-291F-12AA-4630-F5CCD0813F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1654" y="1067665"/>
            <a:ext cx="5409790" cy="376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358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Enero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2022</a:t>
            </a:r>
          </a:p>
        </p:txBody>
      </p:sp>
      <p:pic>
        <p:nvPicPr>
          <p:cNvPr id="4" name="Imagen 1">
            <a:extLst>
              <a:ext uri="{FF2B5EF4-FFF2-40B4-BE49-F238E27FC236}">
                <a16:creationId xmlns:a16="http://schemas.microsoft.com/office/drawing/2014/main" id="{06F9108C-BC20-3E9D-ED24-F413695E43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654" y="1118748"/>
            <a:ext cx="5409790" cy="384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158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Febrero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2022</a:t>
            </a:r>
          </a:p>
        </p:txBody>
      </p:sp>
      <p:pic>
        <p:nvPicPr>
          <p:cNvPr id="4" name="Imagen 1">
            <a:extLst>
              <a:ext uri="{FF2B5EF4-FFF2-40B4-BE49-F238E27FC236}">
                <a16:creationId xmlns:a16="http://schemas.microsoft.com/office/drawing/2014/main" id="{55DA44D0-68CC-9410-B43E-DFFFAA191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654" y="1094363"/>
            <a:ext cx="5409790" cy="3794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1638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Marzo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2022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28F52675-CD3D-CBDA-FC40-2CA653CFB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654" y="1069980"/>
            <a:ext cx="5409790" cy="3859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6957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Abril 2022</a:t>
            </a:r>
          </a:p>
        </p:txBody>
      </p:sp>
      <p:pic>
        <p:nvPicPr>
          <p:cNvPr id="4" name="Imagen 1">
            <a:extLst>
              <a:ext uri="{FF2B5EF4-FFF2-40B4-BE49-F238E27FC236}">
                <a16:creationId xmlns:a16="http://schemas.microsoft.com/office/drawing/2014/main" id="{C85A7FAA-C1AE-8C16-2F62-A138CC917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654" y="1130047"/>
            <a:ext cx="5409790" cy="382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2850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Mayo 2022</a:t>
            </a:r>
          </a:p>
        </p:txBody>
      </p:sp>
      <p:pic>
        <p:nvPicPr>
          <p:cNvPr id="4" name="Imagen 1">
            <a:extLst>
              <a:ext uri="{FF2B5EF4-FFF2-40B4-BE49-F238E27FC236}">
                <a16:creationId xmlns:a16="http://schemas.microsoft.com/office/drawing/2014/main" id="{D8CA03F0-96A9-0897-F10F-C4B14E0C4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654" y="1117855"/>
            <a:ext cx="5409790" cy="3795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6480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Junio 2022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4A05C7E-B22B-BEE8-69B9-7651FFA44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654" y="1130047"/>
            <a:ext cx="5409790" cy="378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614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Julio 2022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CCA53B2-7124-C4B4-6BA3-20582E0B7D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769" y="1150307"/>
            <a:ext cx="5400675" cy="3726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70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531654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Agosto 2022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09B3F7D-59AD-298E-391D-B2A2A193BC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1654" y="1113731"/>
            <a:ext cx="5400675" cy="3787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926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1F2E63D61B4EF4B93C738236FC81050" ma:contentTypeVersion="2" ma:contentTypeDescription="Crear nuevo documento." ma:contentTypeScope="" ma:versionID="ff10a781a61055101a412cec68910d44">
  <xsd:schema xmlns:xsd="http://www.w3.org/2001/XMLSchema" xmlns:xs="http://www.w3.org/2001/XMLSchema" xmlns:p="http://schemas.microsoft.com/office/2006/metadata/properties" xmlns:ns1="http://schemas.microsoft.com/sharepoint/v3" xmlns:ns2="aac6e9ca-a293-4c82-8e9f-9055b12d24a8" targetNamespace="http://schemas.microsoft.com/office/2006/metadata/properties" ma:root="true" ma:fieldsID="48b42b37a1e2ad92365a67a34aee8fa9" ns1:_="" ns2:_="">
    <xsd:import namespace="http://schemas.microsoft.com/sharepoint/v3"/>
    <xsd:import namespace="aac6e9ca-a293-4c82-8e9f-9055b12d24a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hidden="true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c6e9ca-a293-4c82-8e9f-9055b12d24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B6D9B8A-FBA1-470A-A40F-C3484A8300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843E73-5568-48C0-B4EE-8E58F208D2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ac6e9ca-a293-4c82-8e9f-9055b12d24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3AAB79-7B07-4B32-AEB8-E1D1F760FD2B}">
  <ds:schemaRefs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microsoft.com/sharepoint/v3"/>
    <ds:schemaRef ds:uri="http://purl.org/dc/dcmitype/"/>
    <ds:schemaRef ds:uri="aac6e9ca-a293-4c82-8e9f-9055b12d24a8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7508</TotalTime>
  <Words>74</Words>
  <Application>Microsoft Office PowerPoint</Application>
  <PresentationFormat>Presentación en pantalla (16:9)</PresentationFormat>
  <Paragraphs>18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Maria Camila Forero Nuñez</cp:lastModifiedBy>
  <cp:revision>75</cp:revision>
  <cp:lastPrinted>2023-01-14T01:06:36Z</cp:lastPrinted>
  <dcterms:created xsi:type="dcterms:W3CDTF">2018-11-28T19:36:46Z</dcterms:created>
  <dcterms:modified xsi:type="dcterms:W3CDTF">2023-01-17T17:05:23Z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0x01010041F2E63D61B4EF4B93C738236FC81050</vt:lpwstr>
  </property>
</Properties>
</file>